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3" r:id="rId3"/>
    <p:sldId id="264" r:id="rId4"/>
    <p:sldId id="257" r:id="rId5"/>
    <p:sldId id="258" r:id="rId6"/>
    <p:sldId id="260" r:id="rId7"/>
    <p:sldId id="266" r:id="rId8"/>
    <p:sldId id="268" r:id="rId9"/>
    <p:sldId id="272" r:id="rId10"/>
    <p:sldId id="261" r:id="rId11"/>
    <p:sldId id="304" r:id="rId12"/>
    <p:sldId id="298" r:id="rId13"/>
    <p:sldId id="262" r:id="rId14"/>
    <p:sldId id="263" r:id="rId15"/>
    <p:sldId id="300" r:id="rId16"/>
    <p:sldId id="299" r:id="rId17"/>
    <p:sldId id="301" r:id="rId18"/>
    <p:sldId id="269" r:id="rId19"/>
    <p:sldId id="302" r:id="rId20"/>
    <p:sldId id="270" r:id="rId21"/>
    <p:sldId id="273" r:id="rId22"/>
    <p:sldId id="274" r:id="rId23"/>
    <p:sldId id="271" r:id="rId24"/>
    <p:sldId id="275" r:id="rId25"/>
    <p:sldId id="276" r:id="rId26"/>
    <p:sldId id="277" r:id="rId27"/>
    <p:sldId id="278" r:id="rId28"/>
    <p:sldId id="279" r:id="rId29"/>
    <p:sldId id="280" r:id="rId30"/>
    <p:sldId id="285" r:id="rId31"/>
    <p:sldId id="292" r:id="rId32"/>
    <p:sldId id="295" r:id="rId33"/>
    <p:sldId id="296" r:id="rId34"/>
    <p:sldId id="297" r:id="rId35"/>
    <p:sldId id="307" r:id="rId36"/>
    <p:sldId id="293" r:id="rId37"/>
    <p:sldId id="306" r:id="rId38"/>
    <p:sldId id="30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4"/>
    <p:restoredTop sz="94694"/>
  </p:normalViewPr>
  <p:slideViewPr>
    <p:cSldViewPr snapToGrid="0" snapToObjects="1">
      <p:cViewPr varScale="1">
        <p:scale>
          <a:sx n="121" d="100"/>
          <a:sy n="121" d="100"/>
        </p:scale>
        <p:origin x="60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2B3FD8-8C2A-43CB-A3AC-F344F439022A}"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841BBD53-5860-4514-80FD-4455F3A09C05}">
      <dgm:prSet/>
      <dgm:spPr/>
      <dgm:t>
        <a:bodyPr/>
        <a:lstStyle/>
        <a:p>
          <a:r>
            <a:rPr lang="en-US"/>
            <a:t>Answer questions </a:t>
          </a:r>
        </a:p>
      </dgm:t>
    </dgm:pt>
    <dgm:pt modelId="{35A9C77E-35F6-43DB-A2B6-FDBBDFF9FDF7}" type="parTrans" cxnId="{07706B75-D965-438F-AA7E-D94DFB8CD848}">
      <dgm:prSet/>
      <dgm:spPr/>
      <dgm:t>
        <a:bodyPr/>
        <a:lstStyle/>
        <a:p>
          <a:endParaRPr lang="en-US"/>
        </a:p>
      </dgm:t>
    </dgm:pt>
    <dgm:pt modelId="{8735CAE0-726A-4A0B-A914-ECAE5CFD759B}" type="sibTrans" cxnId="{07706B75-D965-438F-AA7E-D94DFB8CD848}">
      <dgm:prSet/>
      <dgm:spPr/>
      <dgm:t>
        <a:bodyPr/>
        <a:lstStyle/>
        <a:p>
          <a:endParaRPr lang="en-US"/>
        </a:p>
      </dgm:t>
    </dgm:pt>
    <dgm:pt modelId="{6768318B-E1EC-463F-B87E-A4E26379F4A5}">
      <dgm:prSet/>
      <dgm:spPr/>
      <dgm:t>
        <a:bodyPr/>
        <a:lstStyle/>
        <a:p>
          <a:r>
            <a:rPr lang="en-US"/>
            <a:t>To present the data</a:t>
          </a:r>
        </a:p>
      </dgm:t>
    </dgm:pt>
    <dgm:pt modelId="{5DBE1BA8-B83C-46C5-8585-BF365EA9D902}" type="parTrans" cxnId="{C91DBD79-79D8-4BD3-894D-764B2E11C2F5}">
      <dgm:prSet/>
      <dgm:spPr/>
      <dgm:t>
        <a:bodyPr/>
        <a:lstStyle/>
        <a:p>
          <a:endParaRPr lang="en-US"/>
        </a:p>
      </dgm:t>
    </dgm:pt>
    <dgm:pt modelId="{2D092925-BD39-4825-9279-162D3916CD9F}" type="sibTrans" cxnId="{C91DBD79-79D8-4BD3-894D-764B2E11C2F5}">
      <dgm:prSet/>
      <dgm:spPr/>
      <dgm:t>
        <a:bodyPr/>
        <a:lstStyle/>
        <a:p>
          <a:endParaRPr lang="en-US"/>
        </a:p>
      </dgm:t>
    </dgm:pt>
    <dgm:pt modelId="{F5AF5A5C-AC1F-4130-8D65-FAB20673BFA7}">
      <dgm:prSet/>
      <dgm:spPr/>
      <dgm:t>
        <a:bodyPr/>
        <a:lstStyle/>
        <a:p>
          <a:r>
            <a:rPr lang="en-US"/>
            <a:t>Show how the analysis of the data is done</a:t>
          </a:r>
        </a:p>
      </dgm:t>
    </dgm:pt>
    <dgm:pt modelId="{B99868DB-BDC8-4920-B1F7-5383E00A770D}" type="parTrans" cxnId="{28AEF397-2A68-475B-995D-4A382D192D06}">
      <dgm:prSet/>
      <dgm:spPr/>
      <dgm:t>
        <a:bodyPr/>
        <a:lstStyle/>
        <a:p>
          <a:endParaRPr lang="en-US"/>
        </a:p>
      </dgm:t>
    </dgm:pt>
    <dgm:pt modelId="{0F9DF358-0FA2-413D-9387-1EE73444380A}" type="sibTrans" cxnId="{28AEF397-2A68-475B-995D-4A382D192D06}">
      <dgm:prSet/>
      <dgm:spPr/>
      <dgm:t>
        <a:bodyPr/>
        <a:lstStyle/>
        <a:p>
          <a:endParaRPr lang="en-US"/>
        </a:p>
      </dgm:t>
    </dgm:pt>
    <dgm:pt modelId="{70C302BC-4A8D-4A8A-A3EC-FD323B7E561C}">
      <dgm:prSet/>
      <dgm:spPr/>
      <dgm:t>
        <a:bodyPr/>
        <a:lstStyle/>
        <a:p>
          <a:r>
            <a:rPr lang="en-US"/>
            <a:t>Say something about the data. </a:t>
          </a:r>
        </a:p>
      </dgm:t>
    </dgm:pt>
    <dgm:pt modelId="{E25E249B-E4E0-485F-9020-229E226117B3}" type="parTrans" cxnId="{D0A466D0-E356-4B3D-99D1-833091E0DF3B}">
      <dgm:prSet/>
      <dgm:spPr/>
      <dgm:t>
        <a:bodyPr/>
        <a:lstStyle/>
        <a:p>
          <a:endParaRPr lang="en-US"/>
        </a:p>
      </dgm:t>
    </dgm:pt>
    <dgm:pt modelId="{EEEA5610-804D-440A-85BF-A5166E675CA1}" type="sibTrans" cxnId="{D0A466D0-E356-4B3D-99D1-833091E0DF3B}">
      <dgm:prSet/>
      <dgm:spPr/>
      <dgm:t>
        <a:bodyPr/>
        <a:lstStyle/>
        <a:p>
          <a:endParaRPr lang="en-US"/>
        </a:p>
      </dgm:t>
    </dgm:pt>
    <dgm:pt modelId="{2CE13A26-2C21-4023-950C-90590F802C51}">
      <dgm:prSet/>
      <dgm:spPr/>
      <dgm:t>
        <a:bodyPr/>
        <a:lstStyle/>
        <a:p>
          <a:r>
            <a:rPr lang="en-US"/>
            <a:t>Also to...</a:t>
          </a:r>
        </a:p>
      </dgm:t>
    </dgm:pt>
    <dgm:pt modelId="{697F95B1-9B36-4A2E-9322-9E53E452AB25}" type="parTrans" cxnId="{FD7B7628-7359-448D-A7E0-2B47D697FE8B}">
      <dgm:prSet/>
      <dgm:spPr/>
      <dgm:t>
        <a:bodyPr/>
        <a:lstStyle/>
        <a:p>
          <a:endParaRPr lang="en-US"/>
        </a:p>
      </dgm:t>
    </dgm:pt>
    <dgm:pt modelId="{F6CF4446-66B6-46CA-A9E0-79A92301EDE4}" type="sibTrans" cxnId="{FD7B7628-7359-448D-A7E0-2B47D697FE8B}">
      <dgm:prSet/>
      <dgm:spPr/>
      <dgm:t>
        <a:bodyPr/>
        <a:lstStyle/>
        <a:p>
          <a:endParaRPr lang="en-US"/>
        </a:p>
      </dgm:t>
    </dgm:pt>
    <dgm:pt modelId="{C265B199-49CE-4A55-9089-25A1B4F30A89}">
      <dgm:prSet/>
      <dgm:spPr/>
      <dgm:t>
        <a:bodyPr/>
        <a:lstStyle/>
        <a:p>
          <a:r>
            <a:rPr lang="en-US" b="1" i="1" dirty="0"/>
            <a:t>Persuade </a:t>
          </a:r>
          <a:r>
            <a:rPr lang="en-US" dirty="0"/>
            <a:t> – convincing your reader that there is something interesting here and that you have found it </a:t>
          </a:r>
        </a:p>
      </dgm:t>
    </dgm:pt>
    <dgm:pt modelId="{0CE4E937-F6FB-4570-9DEE-E58726D03591}" type="parTrans" cxnId="{07174CFA-5A48-4851-A7BF-2D5F8375B765}">
      <dgm:prSet/>
      <dgm:spPr/>
      <dgm:t>
        <a:bodyPr/>
        <a:lstStyle/>
        <a:p>
          <a:endParaRPr lang="en-US"/>
        </a:p>
      </dgm:t>
    </dgm:pt>
    <dgm:pt modelId="{C41AFECF-B4AF-45AA-9DF2-3047FD39B719}" type="sibTrans" cxnId="{07174CFA-5A48-4851-A7BF-2D5F8375B765}">
      <dgm:prSet/>
      <dgm:spPr/>
      <dgm:t>
        <a:bodyPr/>
        <a:lstStyle/>
        <a:p>
          <a:endParaRPr lang="en-US"/>
        </a:p>
      </dgm:t>
    </dgm:pt>
    <dgm:pt modelId="{F11FA7C6-C25B-452F-8C10-D8E2367CCF62}">
      <dgm:prSet/>
      <dgm:spPr/>
      <dgm:t>
        <a:bodyPr/>
        <a:lstStyle/>
        <a:p>
          <a:r>
            <a:rPr lang="en-US" dirty="0"/>
            <a:t>Lining up future papers </a:t>
          </a:r>
        </a:p>
      </dgm:t>
    </dgm:pt>
    <dgm:pt modelId="{A3B9F07D-DBDC-4CB3-B4E5-321BA56B5589}" type="parTrans" cxnId="{3B6BE3C9-9286-4804-8249-CAE7B013DCA6}">
      <dgm:prSet/>
      <dgm:spPr/>
      <dgm:t>
        <a:bodyPr/>
        <a:lstStyle/>
        <a:p>
          <a:endParaRPr lang="en-US"/>
        </a:p>
      </dgm:t>
    </dgm:pt>
    <dgm:pt modelId="{51C09057-232A-4ED9-9F30-1B637B592CD9}" type="sibTrans" cxnId="{3B6BE3C9-9286-4804-8249-CAE7B013DCA6}">
      <dgm:prSet/>
      <dgm:spPr/>
      <dgm:t>
        <a:bodyPr/>
        <a:lstStyle/>
        <a:p>
          <a:endParaRPr lang="en-US"/>
        </a:p>
      </dgm:t>
    </dgm:pt>
    <dgm:pt modelId="{ECB5FAC2-540F-DC44-AA7D-19A491E0832B}" type="pres">
      <dgm:prSet presAssocID="{402B3FD8-8C2A-43CB-A3AC-F344F439022A}" presName="vert0" presStyleCnt="0">
        <dgm:presLayoutVars>
          <dgm:dir/>
          <dgm:animOne val="branch"/>
          <dgm:animLvl val="lvl"/>
        </dgm:presLayoutVars>
      </dgm:prSet>
      <dgm:spPr/>
    </dgm:pt>
    <dgm:pt modelId="{1412E92E-C8E8-E148-84EF-4AB3CFB02640}" type="pres">
      <dgm:prSet presAssocID="{841BBD53-5860-4514-80FD-4455F3A09C05}" presName="thickLine" presStyleLbl="alignNode1" presStyleIdx="0" presStyleCnt="7"/>
      <dgm:spPr/>
    </dgm:pt>
    <dgm:pt modelId="{4309BD4F-318A-7F46-B877-1FCBF75BB404}" type="pres">
      <dgm:prSet presAssocID="{841BBD53-5860-4514-80FD-4455F3A09C05}" presName="horz1" presStyleCnt="0"/>
      <dgm:spPr/>
    </dgm:pt>
    <dgm:pt modelId="{E81346F0-C40E-2249-ADCB-C5B0908E5C15}" type="pres">
      <dgm:prSet presAssocID="{841BBD53-5860-4514-80FD-4455F3A09C05}" presName="tx1" presStyleLbl="revTx" presStyleIdx="0" presStyleCnt="7"/>
      <dgm:spPr/>
    </dgm:pt>
    <dgm:pt modelId="{B5A3ABB6-1A38-5C41-9436-A76782AAF4A4}" type="pres">
      <dgm:prSet presAssocID="{841BBD53-5860-4514-80FD-4455F3A09C05}" presName="vert1" presStyleCnt="0"/>
      <dgm:spPr/>
    </dgm:pt>
    <dgm:pt modelId="{550047B7-13A3-B24A-BA6E-4DC874375D3D}" type="pres">
      <dgm:prSet presAssocID="{6768318B-E1EC-463F-B87E-A4E26379F4A5}" presName="thickLine" presStyleLbl="alignNode1" presStyleIdx="1" presStyleCnt="7"/>
      <dgm:spPr/>
    </dgm:pt>
    <dgm:pt modelId="{B022DCDC-82D5-9D4E-8E41-A6D9E0E0277D}" type="pres">
      <dgm:prSet presAssocID="{6768318B-E1EC-463F-B87E-A4E26379F4A5}" presName="horz1" presStyleCnt="0"/>
      <dgm:spPr/>
    </dgm:pt>
    <dgm:pt modelId="{18128454-4BFE-2A4B-A31D-E75DECDE97BD}" type="pres">
      <dgm:prSet presAssocID="{6768318B-E1EC-463F-B87E-A4E26379F4A5}" presName="tx1" presStyleLbl="revTx" presStyleIdx="1" presStyleCnt="7"/>
      <dgm:spPr/>
    </dgm:pt>
    <dgm:pt modelId="{A8C7CDAA-E92F-4343-BDDB-8D5D27C73DB1}" type="pres">
      <dgm:prSet presAssocID="{6768318B-E1EC-463F-B87E-A4E26379F4A5}" presName="vert1" presStyleCnt="0"/>
      <dgm:spPr/>
    </dgm:pt>
    <dgm:pt modelId="{69CF6E94-DF1B-ED4F-AE2D-54B3C4DDA4FF}" type="pres">
      <dgm:prSet presAssocID="{F5AF5A5C-AC1F-4130-8D65-FAB20673BFA7}" presName="thickLine" presStyleLbl="alignNode1" presStyleIdx="2" presStyleCnt="7"/>
      <dgm:spPr/>
    </dgm:pt>
    <dgm:pt modelId="{9590CFB4-2E11-E248-B806-DE3554EDC925}" type="pres">
      <dgm:prSet presAssocID="{F5AF5A5C-AC1F-4130-8D65-FAB20673BFA7}" presName="horz1" presStyleCnt="0"/>
      <dgm:spPr/>
    </dgm:pt>
    <dgm:pt modelId="{DC18EA23-4796-1244-B811-B6549BA5BC47}" type="pres">
      <dgm:prSet presAssocID="{F5AF5A5C-AC1F-4130-8D65-FAB20673BFA7}" presName="tx1" presStyleLbl="revTx" presStyleIdx="2" presStyleCnt="7"/>
      <dgm:spPr/>
    </dgm:pt>
    <dgm:pt modelId="{FEE4DEE8-523F-3A4F-A98D-9E8F88C23BA6}" type="pres">
      <dgm:prSet presAssocID="{F5AF5A5C-AC1F-4130-8D65-FAB20673BFA7}" presName="vert1" presStyleCnt="0"/>
      <dgm:spPr/>
    </dgm:pt>
    <dgm:pt modelId="{50BE958B-15BA-6048-8F10-B61AD664FD39}" type="pres">
      <dgm:prSet presAssocID="{70C302BC-4A8D-4A8A-A3EC-FD323B7E561C}" presName="thickLine" presStyleLbl="alignNode1" presStyleIdx="3" presStyleCnt="7"/>
      <dgm:spPr/>
    </dgm:pt>
    <dgm:pt modelId="{D581E267-4274-1943-91A3-C235B6727FC3}" type="pres">
      <dgm:prSet presAssocID="{70C302BC-4A8D-4A8A-A3EC-FD323B7E561C}" presName="horz1" presStyleCnt="0"/>
      <dgm:spPr/>
    </dgm:pt>
    <dgm:pt modelId="{4241D424-E7AA-8C46-B54C-F8E6DBC86F1B}" type="pres">
      <dgm:prSet presAssocID="{70C302BC-4A8D-4A8A-A3EC-FD323B7E561C}" presName="tx1" presStyleLbl="revTx" presStyleIdx="3" presStyleCnt="7"/>
      <dgm:spPr/>
    </dgm:pt>
    <dgm:pt modelId="{A41BE875-8B9E-3944-9ABA-4ED3D2C21A52}" type="pres">
      <dgm:prSet presAssocID="{70C302BC-4A8D-4A8A-A3EC-FD323B7E561C}" presName="vert1" presStyleCnt="0"/>
      <dgm:spPr/>
    </dgm:pt>
    <dgm:pt modelId="{755E2F06-F853-E248-8BEB-E1C4B10563B1}" type="pres">
      <dgm:prSet presAssocID="{2CE13A26-2C21-4023-950C-90590F802C51}" presName="thickLine" presStyleLbl="alignNode1" presStyleIdx="4" presStyleCnt="7"/>
      <dgm:spPr/>
    </dgm:pt>
    <dgm:pt modelId="{12F2B534-246A-E840-8938-2B62DE893CF3}" type="pres">
      <dgm:prSet presAssocID="{2CE13A26-2C21-4023-950C-90590F802C51}" presName="horz1" presStyleCnt="0"/>
      <dgm:spPr/>
    </dgm:pt>
    <dgm:pt modelId="{69797778-BFB5-7D49-9F81-20A477CC42B2}" type="pres">
      <dgm:prSet presAssocID="{2CE13A26-2C21-4023-950C-90590F802C51}" presName="tx1" presStyleLbl="revTx" presStyleIdx="4" presStyleCnt="7"/>
      <dgm:spPr/>
    </dgm:pt>
    <dgm:pt modelId="{09AB9F18-5EC3-5840-8A5F-347DF1589478}" type="pres">
      <dgm:prSet presAssocID="{2CE13A26-2C21-4023-950C-90590F802C51}" presName="vert1" presStyleCnt="0"/>
      <dgm:spPr/>
    </dgm:pt>
    <dgm:pt modelId="{E265E513-F387-FE4C-9E0B-9873495F9BF7}" type="pres">
      <dgm:prSet presAssocID="{C265B199-49CE-4A55-9089-25A1B4F30A89}" presName="thickLine" presStyleLbl="alignNode1" presStyleIdx="5" presStyleCnt="7"/>
      <dgm:spPr/>
    </dgm:pt>
    <dgm:pt modelId="{F8DD4A41-05A8-C240-B2DE-0D655286CA21}" type="pres">
      <dgm:prSet presAssocID="{C265B199-49CE-4A55-9089-25A1B4F30A89}" presName="horz1" presStyleCnt="0"/>
      <dgm:spPr/>
    </dgm:pt>
    <dgm:pt modelId="{68F435C8-CCCA-DC45-9E67-29AC44ADAC76}" type="pres">
      <dgm:prSet presAssocID="{C265B199-49CE-4A55-9089-25A1B4F30A89}" presName="tx1" presStyleLbl="revTx" presStyleIdx="5" presStyleCnt="7"/>
      <dgm:spPr/>
    </dgm:pt>
    <dgm:pt modelId="{EEAB2ED1-EB5D-CB4D-BC03-FF5DFF7DFFE3}" type="pres">
      <dgm:prSet presAssocID="{C265B199-49CE-4A55-9089-25A1B4F30A89}" presName="vert1" presStyleCnt="0"/>
      <dgm:spPr/>
    </dgm:pt>
    <dgm:pt modelId="{D5BBD522-D152-734E-A6C6-C5A0FD68A872}" type="pres">
      <dgm:prSet presAssocID="{F11FA7C6-C25B-452F-8C10-D8E2367CCF62}" presName="thickLine" presStyleLbl="alignNode1" presStyleIdx="6" presStyleCnt="7"/>
      <dgm:spPr/>
    </dgm:pt>
    <dgm:pt modelId="{06C6F50C-A572-E540-9210-6F97124BEBBC}" type="pres">
      <dgm:prSet presAssocID="{F11FA7C6-C25B-452F-8C10-D8E2367CCF62}" presName="horz1" presStyleCnt="0"/>
      <dgm:spPr/>
    </dgm:pt>
    <dgm:pt modelId="{FF5BD8F2-F8FA-0F4C-B29F-4E89D59492A8}" type="pres">
      <dgm:prSet presAssocID="{F11FA7C6-C25B-452F-8C10-D8E2367CCF62}" presName="tx1" presStyleLbl="revTx" presStyleIdx="6" presStyleCnt="7"/>
      <dgm:spPr/>
    </dgm:pt>
    <dgm:pt modelId="{FD92314B-D4FB-2D4E-831F-74E6037F5401}" type="pres">
      <dgm:prSet presAssocID="{F11FA7C6-C25B-452F-8C10-D8E2367CCF62}" presName="vert1" presStyleCnt="0"/>
      <dgm:spPr/>
    </dgm:pt>
  </dgm:ptLst>
  <dgm:cxnLst>
    <dgm:cxn modelId="{FD7B7628-7359-448D-A7E0-2B47D697FE8B}" srcId="{402B3FD8-8C2A-43CB-A3AC-F344F439022A}" destId="{2CE13A26-2C21-4023-950C-90590F802C51}" srcOrd="4" destOrd="0" parTransId="{697F95B1-9B36-4A2E-9322-9E53E452AB25}" sibTransId="{F6CF4446-66B6-46CA-A9E0-79A92301EDE4}"/>
    <dgm:cxn modelId="{AB44F933-B7D5-A946-B9C4-F27F35F21FDF}" type="presOf" srcId="{2CE13A26-2C21-4023-950C-90590F802C51}" destId="{69797778-BFB5-7D49-9F81-20A477CC42B2}" srcOrd="0" destOrd="0" presId="urn:microsoft.com/office/officeart/2008/layout/LinedList"/>
    <dgm:cxn modelId="{49068539-2399-4945-AE86-7ABDD20D5137}" type="presOf" srcId="{70C302BC-4A8D-4A8A-A3EC-FD323B7E561C}" destId="{4241D424-E7AA-8C46-B54C-F8E6DBC86F1B}" srcOrd="0" destOrd="0" presId="urn:microsoft.com/office/officeart/2008/layout/LinedList"/>
    <dgm:cxn modelId="{74616B4E-DA5B-9D4A-8F1E-CED3A04B58AE}" type="presOf" srcId="{F11FA7C6-C25B-452F-8C10-D8E2367CCF62}" destId="{FF5BD8F2-F8FA-0F4C-B29F-4E89D59492A8}" srcOrd="0" destOrd="0" presId="urn:microsoft.com/office/officeart/2008/layout/LinedList"/>
    <dgm:cxn modelId="{76101860-0817-3844-A19D-5EEF8FE8E1E9}" type="presOf" srcId="{F5AF5A5C-AC1F-4130-8D65-FAB20673BFA7}" destId="{DC18EA23-4796-1244-B811-B6549BA5BC47}" srcOrd="0" destOrd="0" presId="urn:microsoft.com/office/officeart/2008/layout/LinedList"/>
    <dgm:cxn modelId="{105B2369-D7A2-F240-AD61-7BB80AB5580D}" type="presOf" srcId="{402B3FD8-8C2A-43CB-A3AC-F344F439022A}" destId="{ECB5FAC2-540F-DC44-AA7D-19A491E0832B}" srcOrd="0" destOrd="0" presId="urn:microsoft.com/office/officeart/2008/layout/LinedList"/>
    <dgm:cxn modelId="{F5BD4875-3C2F-F049-9F69-F79FAF627CD4}" type="presOf" srcId="{841BBD53-5860-4514-80FD-4455F3A09C05}" destId="{E81346F0-C40E-2249-ADCB-C5B0908E5C15}" srcOrd="0" destOrd="0" presId="urn:microsoft.com/office/officeart/2008/layout/LinedList"/>
    <dgm:cxn modelId="{07706B75-D965-438F-AA7E-D94DFB8CD848}" srcId="{402B3FD8-8C2A-43CB-A3AC-F344F439022A}" destId="{841BBD53-5860-4514-80FD-4455F3A09C05}" srcOrd="0" destOrd="0" parTransId="{35A9C77E-35F6-43DB-A2B6-FDBBDFF9FDF7}" sibTransId="{8735CAE0-726A-4A0B-A914-ECAE5CFD759B}"/>
    <dgm:cxn modelId="{C91DBD79-79D8-4BD3-894D-764B2E11C2F5}" srcId="{402B3FD8-8C2A-43CB-A3AC-F344F439022A}" destId="{6768318B-E1EC-463F-B87E-A4E26379F4A5}" srcOrd="1" destOrd="0" parTransId="{5DBE1BA8-B83C-46C5-8585-BF365EA9D902}" sibTransId="{2D092925-BD39-4825-9279-162D3916CD9F}"/>
    <dgm:cxn modelId="{4BDE6989-B183-D54D-B4BD-E59DE76930D6}" type="presOf" srcId="{C265B199-49CE-4A55-9089-25A1B4F30A89}" destId="{68F435C8-CCCA-DC45-9E67-29AC44ADAC76}" srcOrd="0" destOrd="0" presId="urn:microsoft.com/office/officeart/2008/layout/LinedList"/>
    <dgm:cxn modelId="{28AEF397-2A68-475B-995D-4A382D192D06}" srcId="{402B3FD8-8C2A-43CB-A3AC-F344F439022A}" destId="{F5AF5A5C-AC1F-4130-8D65-FAB20673BFA7}" srcOrd="2" destOrd="0" parTransId="{B99868DB-BDC8-4920-B1F7-5383E00A770D}" sibTransId="{0F9DF358-0FA2-413D-9387-1EE73444380A}"/>
    <dgm:cxn modelId="{3B6BE3C9-9286-4804-8249-CAE7B013DCA6}" srcId="{402B3FD8-8C2A-43CB-A3AC-F344F439022A}" destId="{F11FA7C6-C25B-452F-8C10-D8E2367CCF62}" srcOrd="6" destOrd="0" parTransId="{A3B9F07D-DBDC-4CB3-B4E5-321BA56B5589}" sibTransId="{51C09057-232A-4ED9-9F30-1B637B592CD9}"/>
    <dgm:cxn modelId="{D0A466D0-E356-4B3D-99D1-833091E0DF3B}" srcId="{402B3FD8-8C2A-43CB-A3AC-F344F439022A}" destId="{70C302BC-4A8D-4A8A-A3EC-FD323B7E561C}" srcOrd="3" destOrd="0" parTransId="{E25E249B-E4E0-485F-9020-229E226117B3}" sibTransId="{EEEA5610-804D-440A-85BF-A5166E675CA1}"/>
    <dgm:cxn modelId="{702337EB-930C-1043-A78D-29611A3DB8D4}" type="presOf" srcId="{6768318B-E1EC-463F-B87E-A4E26379F4A5}" destId="{18128454-4BFE-2A4B-A31D-E75DECDE97BD}" srcOrd="0" destOrd="0" presId="urn:microsoft.com/office/officeart/2008/layout/LinedList"/>
    <dgm:cxn modelId="{07174CFA-5A48-4851-A7BF-2D5F8375B765}" srcId="{402B3FD8-8C2A-43CB-A3AC-F344F439022A}" destId="{C265B199-49CE-4A55-9089-25A1B4F30A89}" srcOrd="5" destOrd="0" parTransId="{0CE4E937-F6FB-4570-9DEE-E58726D03591}" sibTransId="{C41AFECF-B4AF-45AA-9DF2-3047FD39B719}"/>
    <dgm:cxn modelId="{4F637DA9-E043-0E4A-A7A8-E704AED77C9B}" type="presParOf" srcId="{ECB5FAC2-540F-DC44-AA7D-19A491E0832B}" destId="{1412E92E-C8E8-E148-84EF-4AB3CFB02640}" srcOrd="0" destOrd="0" presId="urn:microsoft.com/office/officeart/2008/layout/LinedList"/>
    <dgm:cxn modelId="{F8E3A859-2546-C54D-8B68-B554E17FD76F}" type="presParOf" srcId="{ECB5FAC2-540F-DC44-AA7D-19A491E0832B}" destId="{4309BD4F-318A-7F46-B877-1FCBF75BB404}" srcOrd="1" destOrd="0" presId="urn:microsoft.com/office/officeart/2008/layout/LinedList"/>
    <dgm:cxn modelId="{7B8DD03B-BFF2-334D-9A2B-81D82A74FD67}" type="presParOf" srcId="{4309BD4F-318A-7F46-B877-1FCBF75BB404}" destId="{E81346F0-C40E-2249-ADCB-C5B0908E5C15}" srcOrd="0" destOrd="0" presId="urn:microsoft.com/office/officeart/2008/layout/LinedList"/>
    <dgm:cxn modelId="{2212FD43-6C0D-6C4E-BEE1-74B8FD239BB6}" type="presParOf" srcId="{4309BD4F-318A-7F46-B877-1FCBF75BB404}" destId="{B5A3ABB6-1A38-5C41-9436-A76782AAF4A4}" srcOrd="1" destOrd="0" presId="urn:microsoft.com/office/officeart/2008/layout/LinedList"/>
    <dgm:cxn modelId="{7F9E7B04-3EF7-3B48-9E4B-3597C7FE7157}" type="presParOf" srcId="{ECB5FAC2-540F-DC44-AA7D-19A491E0832B}" destId="{550047B7-13A3-B24A-BA6E-4DC874375D3D}" srcOrd="2" destOrd="0" presId="urn:microsoft.com/office/officeart/2008/layout/LinedList"/>
    <dgm:cxn modelId="{7683F8C3-F801-7F42-9B58-74F57C15E631}" type="presParOf" srcId="{ECB5FAC2-540F-DC44-AA7D-19A491E0832B}" destId="{B022DCDC-82D5-9D4E-8E41-A6D9E0E0277D}" srcOrd="3" destOrd="0" presId="urn:microsoft.com/office/officeart/2008/layout/LinedList"/>
    <dgm:cxn modelId="{4C3313DE-394D-FF49-ADC9-76CEB7EB5A1D}" type="presParOf" srcId="{B022DCDC-82D5-9D4E-8E41-A6D9E0E0277D}" destId="{18128454-4BFE-2A4B-A31D-E75DECDE97BD}" srcOrd="0" destOrd="0" presId="urn:microsoft.com/office/officeart/2008/layout/LinedList"/>
    <dgm:cxn modelId="{1FCCCF85-826D-004E-8363-7157775B07E1}" type="presParOf" srcId="{B022DCDC-82D5-9D4E-8E41-A6D9E0E0277D}" destId="{A8C7CDAA-E92F-4343-BDDB-8D5D27C73DB1}" srcOrd="1" destOrd="0" presId="urn:microsoft.com/office/officeart/2008/layout/LinedList"/>
    <dgm:cxn modelId="{5B11BFB4-842F-9548-BD41-B78F5FA4B82E}" type="presParOf" srcId="{ECB5FAC2-540F-DC44-AA7D-19A491E0832B}" destId="{69CF6E94-DF1B-ED4F-AE2D-54B3C4DDA4FF}" srcOrd="4" destOrd="0" presId="urn:microsoft.com/office/officeart/2008/layout/LinedList"/>
    <dgm:cxn modelId="{A62CE044-9055-B94B-A56B-9B6B79F1C9C3}" type="presParOf" srcId="{ECB5FAC2-540F-DC44-AA7D-19A491E0832B}" destId="{9590CFB4-2E11-E248-B806-DE3554EDC925}" srcOrd="5" destOrd="0" presId="urn:microsoft.com/office/officeart/2008/layout/LinedList"/>
    <dgm:cxn modelId="{A610D5A6-C982-8F45-969B-BB8729C857C2}" type="presParOf" srcId="{9590CFB4-2E11-E248-B806-DE3554EDC925}" destId="{DC18EA23-4796-1244-B811-B6549BA5BC47}" srcOrd="0" destOrd="0" presId="urn:microsoft.com/office/officeart/2008/layout/LinedList"/>
    <dgm:cxn modelId="{AF16BFED-D15F-E849-B8DB-86D3DFA05F56}" type="presParOf" srcId="{9590CFB4-2E11-E248-B806-DE3554EDC925}" destId="{FEE4DEE8-523F-3A4F-A98D-9E8F88C23BA6}" srcOrd="1" destOrd="0" presId="urn:microsoft.com/office/officeart/2008/layout/LinedList"/>
    <dgm:cxn modelId="{FB1E6513-98C9-144D-B76F-D6C5D88B0380}" type="presParOf" srcId="{ECB5FAC2-540F-DC44-AA7D-19A491E0832B}" destId="{50BE958B-15BA-6048-8F10-B61AD664FD39}" srcOrd="6" destOrd="0" presId="urn:microsoft.com/office/officeart/2008/layout/LinedList"/>
    <dgm:cxn modelId="{37574263-BD5E-5C49-B11E-2F5ACF7426B0}" type="presParOf" srcId="{ECB5FAC2-540F-DC44-AA7D-19A491E0832B}" destId="{D581E267-4274-1943-91A3-C235B6727FC3}" srcOrd="7" destOrd="0" presId="urn:microsoft.com/office/officeart/2008/layout/LinedList"/>
    <dgm:cxn modelId="{6F595E5E-F183-B541-8318-3A5B8AC83363}" type="presParOf" srcId="{D581E267-4274-1943-91A3-C235B6727FC3}" destId="{4241D424-E7AA-8C46-B54C-F8E6DBC86F1B}" srcOrd="0" destOrd="0" presId="urn:microsoft.com/office/officeart/2008/layout/LinedList"/>
    <dgm:cxn modelId="{F2F5CEDF-9340-E542-B612-FD7A5D8D862D}" type="presParOf" srcId="{D581E267-4274-1943-91A3-C235B6727FC3}" destId="{A41BE875-8B9E-3944-9ABA-4ED3D2C21A52}" srcOrd="1" destOrd="0" presId="urn:microsoft.com/office/officeart/2008/layout/LinedList"/>
    <dgm:cxn modelId="{F830B1FD-8DEB-9742-A7EF-524D37A565D1}" type="presParOf" srcId="{ECB5FAC2-540F-DC44-AA7D-19A491E0832B}" destId="{755E2F06-F853-E248-8BEB-E1C4B10563B1}" srcOrd="8" destOrd="0" presId="urn:microsoft.com/office/officeart/2008/layout/LinedList"/>
    <dgm:cxn modelId="{C09F2C71-EF3A-184A-91FB-80F5779F934D}" type="presParOf" srcId="{ECB5FAC2-540F-DC44-AA7D-19A491E0832B}" destId="{12F2B534-246A-E840-8938-2B62DE893CF3}" srcOrd="9" destOrd="0" presId="urn:microsoft.com/office/officeart/2008/layout/LinedList"/>
    <dgm:cxn modelId="{30D50536-B8D1-B343-8495-1CD00EC5F25C}" type="presParOf" srcId="{12F2B534-246A-E840-8938-2B62DE893CF3}" destId="{69797778-BFB5-7D49-9F81-20A477CC42B2}" srcOrd="0" destOrd="0" presId="urn:microsoft.com/office/officeart/2008/layout/LinedList"/>
    <dgm:cxn modelId="{2EDD7C2D-03AE-644E-84E3-843D7B12BAB4}" type="presParOf" srcId="{12F2B534-246A-E840-8938-2B62DE893CF3}" destId="{09AB9F18-5EC3-5840-8A5F-347DF1589478}" srcOrd="1" destOrd="0" presId="urn:microsoft.com/office/officeart/2008/layout/LinedList"/>
    <dgm:cxn modelId="{D6AFF5FB-0250-A349-925A-1FBA264D70F4}" type="presParOf" srcId="{ECB5FAC2-540F-DC44-AA7D-19A491E0832B}" destId="{E265E513-F387-FE4C-9E0B-9873495F9BF7}" srcOrd="10" destOrd="0" presId="urn:microsoft.com/office/officeart/2008/layout/LinedList"/>
    <dgm:cxn modelId="{F193BC0D-F2A1-174D-8026-A951802462FC}" type="presParOf" srcId="{ECB5FAC2-540F-DC44-AA7D-19A491E0832B}" destId="{F8DD4A41-05A8-C240-B2DE-0D655286CA21}" srcOrd="11" destOrd="0" presId="urn:microsoft.com/office/officeart/2008/layout/LinedList"/>
    <dgm:cxn modelId="{9BCE3E58-F76D-0B4E-93C5-59B066AB9959}" type="presParOf" srcId="{F8DD4A41-05A8-C240-B2DE-0D655286CA21}" destId="{68F435C8-CCCA-DC45-9E67-29AC44ADAC76}" srcOrd="0" destOrd="0" presId="urn:microsoft.com/office/officeart/2008/layout/LinedList"/>
    <dgm:cxn modelId="{ACBA833B-2F54-964F-AB31-B0861C84747D}" type="presParOf" srcId="{F8DD4A41-05A8-C240-B2DE-0D655286CA21}" destId="{EEAB2ED1-EB5D-CB4D-BC03-FF5DFF7DFFE3}" srcOrd="1" destOrd="0" presId="urn:microsoft.com/office/officeart/2008/layout/LinedList"/>
    <dgm:cxn modelId="{1053A956-565E-2A43-9DEE-31708E884548}" type="presParOf" srcId="{ECB5FAC2-540F-DC44-AA7D-19A491E0832B}" destId="{D5BBD522-D152-734E-A6C6-C5A0FD68A872}" srcOrd="12" destOrd="0" presId="urn:microsoft.com/office/officeart/2008/layout/LinedList"/>
    <dgm:cxn modelId="{AFB98F8F-5C43-D64F-8303-DFA6BD711331}" type="presParOf" srcId="{ECB5FAC2-540F-DC44-AA7D-19A491E0832B}" destId="{06C6F50C-A572-E540-9210-6F97124BEBBC}" srcOrd="13" destOrd="0" presId="urn:microsoft.com/office/officeart/2008/layout/LinedList"/>
    <dgm:cxn modelId="{A34E7714-16F4-5C46-B5C3-D7B004D13B82}" type="presParOf" srcId="{06C6F50C-A572-E540-9210-6F97124BEBBC}" destId="{FF5BD8F2-F8FA-0F4C-B29F-4E89D59492A8}" srcOrd="0" destOrd="0" presId="urn:microsoft.com/office/officeart/2008/layout/LinedList"/>
    <dgm:cxn modelId="{407F2DA8-65C8-F747-80F1-1D005D70B3E6}" type="presParOf" srcId="{06C6F50C-A572-E540-9210-6F97124BEBBC}" destId="{FD92314B-D4FB-2D4E-831F-74E6037F54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880CE-AE7A-2346-B807-6698BB675BCA}" type="doc">
      <dgm:prSet loTypeId="urn:microsoft.com/office/officeart/2005/8/layout/process1" loCatId="" qsTypeId="urn:microsoft.com/office/officeart/2005/8/quickstyle/simple1" qsCatId="simple" csTypeId="urn:microsoft.com/office/officeart/2005/8/colors/accent1_2" csCatId="accent1" phldr="1"/>
      <dgm:spPr/>
    </dgm:pt>
    <dgm:pt modelId="{2F69501D-BA61-2E47-8155-CF2078017386}">
      <dgm:prSet phldrT="[Text]"/>
      <dgm:spPr/>
      <dgm:t>
        <a:bodyPr/>
        <a:lstStyle/>
        <a:p>
          <a:pPr rtl="0"/>
          <a:r>
            <a:rPr lang="en-GB" dirty="0"/>
            <a:t>From this</a:t>
          </a:r>
        </a:p>
      </dgm:t>
    </dgm:pt>
    <dgm:pt modelId="{E762A096-34F1-7442-BB77-9CEEDB6CBE22}" type="parTrans" cxnId="{10931F65-FBDB-1449-AC59-5DE72B2C338D}">
      <dgm:prSet/>
      <dgm:spPr/>
      <dgm:t>
        <a:bodyPr/>
        <a:lstStyle/>
        <a:p>
          <a:endParaRPr lang="en-GB"/>
        </a:p>
      </dgm:t>
    </dgm:pt>
    <dgm:pt modelId="{66203969-5535-7445-A637-8F855CC17ED9}" type="sibTrans" cxnId="{10931F65-FBDB-1449-AC59-5DE72B2C338D}">
      <dgm:prSet/>
      <dgm:spPr/>
      <dgm:t>
        <a:bodyPr/>
        <a:lstStyle/>
        <a:p>
          <a:endParaRPr lang="en-GB"/>
        </a:p>
      </dgm:t>
    </dgm:pt>
    <dgm:pt modelId="{7E590841-9B91-8E4B-B530-8E3488B01B36}">
      <dgm:prSet phldrT="[Text]"/>
      <dgm:spPr/>
      <dgm:t>
        <a:bodyPr/>
        <a:lstStyle/>
        <a:p>
          <a:pPr rtl="0"/>
          <a:r>
            <a:rPr lang="en-GB" dirty="0"/>
            <a:t>Via this</a:t>
          </a:r>
        </a:p>
      </dgm:t>
    </dgm:pt>
    <dgm:pt modelId="{DF07F242-3041-5B49-83CE-EB1DE075E9EF}" type="parTrans" cxnId="{92129AA1-5608-A644-8BC2-92274CF57EE6}">
      <dgm:prSet/>
      <dgm:spPr/>
      <dgm:t>
        <a:bodyPr/>
        <a:lstStyle/>
        <a:p>
          <a:endParaRPr lang="en-GB"/>
        </a:p>
      </dgm:t>
    </dgm:pt>
    <dgm:pt modelId="{C57A6FCD-AB79-1349-8800-390E4B1F7457}" type="sibTrans" cxnId="{92129AA1-5608-A644-8BC2-92274CF57EE6}">
      <dgm:prSet/>
      <dgm:spPr/>
      <dgm:t>
        <a:bodyPr/>
        <a:lstStyle/>
        <a:p>
          <a:endParaRPr lang="en-GB"/>
        </a:p>
      </dgm:t>
    </dgm:pt>
    <dgm:pt modelId="{D6FF2EC2-403D-A94F-A4AF-68E5BD7F2DF3}">
      <dgm:prSet phldrT="[Text]"/>
      <dgm:spPr/>
      <dgm:t>
        <a:bodyPr/>
        <a:lstStyle/>
        <a:p>
          <a:pPr rtl="0"/>
          <a:r>
            <a:rPr lang="en-GB" dirty="0"/>
            <a:t>To this</a:t>
          </a:r>
        </a:p>
      </dgm:t>
    </dgm:pt>
    <dgm:pt modelId="{41FB82CD-D034-AB44-BBF7-C8DB8E2B966A}" type="parTrans" cxnId="{4ED93E1F-E255-5945-8996-7481240FAE23}">
      <dgm:prSet/>
      <dgm:spPr/>
      <dgm:t>
        <a:bodyPr/>
        <a:lstStyle/>
        <a:p>
          <a:endParaRPr lang="en-GB"/>
        </a:p>
      </dgm:t>
    </dgm:pt>
    <dgm:pt modelId="{ACD4D1A9-ECDD-7849-9612-3441EBB4C5E4}" type="sibTrans" cxnId="{4ED93E1F-E255-5945-8996-7481240FAE23}">
      <dgm:prSet/>
      <dgm:spPr/>
      <dgm:t>
        <a:bodyPr/>
        <a:lstStyle/>
        <a:p>
          <a:endParaRPr lang="en-GB"/>
        </a:p>
      </dgm:t>
    </dgm:pt>
    <dgm:pt modelId="{6A14BE05-4C28-AA4E-8FF5-59B6BF4ECAED}" type="pres">
      <dgm:prSet presAssocID="{15A880CE-AE7A-2346-B807-6698BB675BCA}" presName="Name0" presStyleCnt="0">
        <dgm:presLayoutVars>
          <dgm:dir/>
          <dgm:resizeHandles val="exact"/>
        </dgm:presLayoutVars>
      </dgm:prSet>
      <dgm:spPr/>
    </dgm:pt>
    <dgm:pt modelId="{E2D7AD7E-DA6E-0747-8465-DA0C7B0C7C42}" type="pres">
      <dgm:prSet presAssocID="{2F69501D-BA61-2E47-8155-CF2078017386}" presName="node" presStyleLbl="node1" presStyleIdx="0" presStyleCnt="3" custLinFactNeighborX="-4339" custLinFactNeighborY="1363">
        <dgm:presLayoutVars>
          <dgm:bulletEnabled val="1"/>
        </dgm:presLayoutVars>
      </dgm:prSet>
      <dgm:spPr/>
    </dgm:pt>
    <dgm:pt modelId="{B8E7DEE8-E218-FE41-ACEB-7C018B8DE9B6}" type="pres">
      <dgm:prSet presAssocID="{66203969-5535-7445-A637-8F855CC17ED9}" presName="sibTrans" presStyleLbl="sibTrans2D1" presStyleIdx="0" presStyleCnt="2"/>
      <dgm:spPr/>
    </dgm:pt>
    <dgm:pt modelId="{95DE7932-8752-C348-B103-629F4913C628}" type="pres">
      <dgm:prSet presAssocID="{66203969-5535-7445-A637-8F855CC17ED9}" presName="connectorText" presStyleLbl="sibTrans2D1" presStyleIdx="0" presStyleCnt="2"/>
      <dgm:spPr/>
    </dgm:pt>
    <dgm:pt modelId="{DC6878C3-CDE6-C147-96BB-7F1CB240886C}" type="pres">
      <dgm:prSet presAssocID="{7E590841-9B91-8E4B-B530-8E3488B01B36}" presName="node" presStyleLbl="node1" presStyleIdx="1" presStyleCnt="3">
        <dgm:presLayoutVars>
          <dgm:bulletEnabled val="1"/>
        </dgm:presLayoutVars>
      </dgm:prSet>
      <dgm:spPr/>
    </dgm:pt>
    <dgm:pt modelId="{B1B97C5B-3139-C245-9DAB-DBE213E7ED82}" type="pres">
      <dgm:prSet presAssocID="{C57A6FCD-AB79-1349-8800-390E4B1F7457}" presName="sibTrans" presStyleLbl="sibTrans2D1" presStyleIdx="1" presStyleCnt="2"/>
      <dgm:spPr/>
    </dgm:pt>
    <dgm:pt modelId="{1CAB582D-1672-F542-B857-5A74E676D6C4}" type="pres">
      <dgm:prSet presAssocID="{C57A6FCD-AB79-1349-8800-390E4B1F7457}" presName="connectorText" presStyleLbl="sibTrans2D1" presStyleIdx="1" presStyleCnt="2"/>
      <dgm:spPr/>
    </dgm:pt>
    <dgm:pt modelId="{ED703587-EFD5-9241-8893-F45B9B98237F}" type="pres">
      <dgm:prSet presAssocID="{D6FF2EC2-403D-A94F-A4AF-68E5BD7F2DF3}" presName="node" presStyleLbl="node1" presStyleIdx="2" presStyleCnt="3">
        <dgm:presLayoutVars>
          <dgm:bulletEnabled val="1"/>
        </dgm:presLayoutVars>
      </dgm:prSet>
      <dgm:spPr/>
    </dgm:pt>
  </dgm:ptLst>
  <dgm:cxnLst>
    <dgm:cxn modelId="{433C3B01-3D6F-DA4D-BE4A-6DE5F7C22804}" type="presOf" srcId="{15A880CE-AE7A-2346-B807-6698BB675BCA}" destId="{6A14BE05-4C28-AA4E-8FF5-59B6BF4ECAED}" srcOrd="0" destOrd="0" presId="urn:microsoft.com/office/officeart/2005/8/layout/process1"/>
    <dgm:cxn modelId="{3BB93406-657F-B84B-98C0-5CC5C8C404EE}" type="presOf" srcId="{66203969-5535-7445-A637-8F855CC17ED9}" destId="{B8E7DEE8-E218-FE41-ACEB-7C018B8DE9B6}" srcOrd="0" destOrd="0" presId="urn:microsoft.com/office/officeart/2005/8/layout/process1"/>
    <dgm:cxn modelId="{4ED93E1F-E255-5945-8996-7481240FAE23}" srcId="{15A880CE-AE7A-2346-B807-6698BB675BCA}" destId="{D6FF2EC2-403D-A94F-A4AF-68E5BD7F2DF3}" srcOrd="2" destOrd="0" parTransId="{41FB82CD-D034-AB44-BBF7-C8DB8E2B966A}" sibTransId="{ACD4D1A9-ECDD-7849-9612-3441EBB4C5E4}"/>
    <dgm:cxn modelId="{307ABA2A-E6ED-D34D-A3EE-1927EFAFDBE2}" type="presOf" srcId="{C57A6FCD-AB79-1349-8800-390E4B1F7457}" destId="{1CAB582D-1672-F542-B857-5A74E676D6C4}" srcOrd="1" destOrd="0" presId="urn:microsoft.com/office/officeart/2005/8/layout/process1"/>
    <dgm:cxn modelId="{E2D84733-B157-154E-89F0-07C94E906CC0}" type="presOf" srcId="{C57A6FCD-AB79-1349-8800-390E4B1F7457}" destId="{B1B97C5B-3139-C245-9DAB-DBE213E7ED82}" srcOrd="0" destOrd="0" presId="urn:microsoft.com/office/officeart/2005/8/layout/process1"/>
    <dgm:cxn modelId="{10931F65-FBDB-1449-AC59-5DE72B2C338D}" srcId="{15A880CE-AE7A-2346-B807-6698BB675BCA}" destId="{2F69501D-BA61-2E47-8155-CF2078017386}" srcOrd="0" destOrd="0" parTransId="{E762A096-34F1-7442-BB77-9CEEDB6CBE22}" sibTransId="{66203969-5535-7445-A637-8F855CC17ED9}"/>
    <dgm:cxn modelId="{92129AA1-5608-A644-8BC2-92274CF57EE6}" srcId="{15A880CE-AE7A-2346-B807-6698BB675BCA}" destId="{7E590841-9B91-8E4B-B530-8E3488B01B36}" srcOrd="1" destOrd="0" parTransId="{DF07F242-3041-5B49-83CE-EB1DE075E9EF}" sibTransId="{C57A6FCD-AB79-1349-8800-390E4B1F7457}"/>
    <dgm:cxn modelId="{4C4CD6C0-B54D-0243-B5C5-81F0C138155B}" type="presOf" srcId="{7E590841-9B91-8E4B-B530-8E3488B01B36}" destId="{DC6878C3-CDE6-C147-96BB-7F1CB240886C}" srcOrd="0" destOrd="0" presId="urn:microsoft.com/office/officeart/2005/8/layout/process1"/>
    <dgm:cxn modelId="{104CA6C5-800A-D245-9F72-A6C50EA407D5}" type="presOf" srcId="{2F69501D-BA61-2E47-8155-CF2078017386}" destId="{E2D7AD7E-DA6E-0747-8465-DA0C7B0C7C42}" srcOrd="0" destOrd="0" presId="urn:microsoft.com/office/officeart/2005/8/layout/process1"/>
    <dgm:cxn modelId="{E7DBBEC5-C65A-3A46-976C-2061DD0A8C24}" type="presOf" srcId="{D6FF2EC2-403D-A94F-A4AF-68E5BD7F2DF3}" destId="{ED703587-EFD5-9241-8893-F45B9B98237F}" srcOrd="0" destOrd="0" presId="urn:microsoft.com/office/officeart/2005/8/layout/process1"/>
    <dgm:cxn modelId="{152607FA-AE5A-664C-B3DF-33BB601C330F}" type="presOf" srcId="{66203969-5535-7445-A637-8F855CC17ED9}" destId="{95DE7932-8752-C348-B103-629F4913C628}" srcOrd="1" destOrd="0" presId="urn:microsoft.com/office/officeart/2005/8/layout/process1"/>
    <dgm:cxn modelId="{22327D98-8D9D-CA4A-9ECA-54EBC087C0B1}" type="presParOf" srcId="{6A14BE05-4C28-AA4E-8FF5-59B6BF4ECAED}" destId="{E2D7AD7E-DA6E-0747-8465-DA0C7B0C7C42}" srcOrd="0" destOrd="0" presId="urn:microsoft.com/office/officeart/2005/8/layout/process1"/>
    <dgm:cxn modelId="{BAA2511E-A595-CE40-BDBA-201064EB42CA}" type="presParOf" srcId="{6A14BE05-4C28-AA4E-8FF5-59B6BF4ECAED}" destId="{B8E7DEE8-E218-FE41-ACEB-7C018B8DE9B6}" srcOrd="1" destOrd="0" presId="urn:microsoft.com/office/officeart/2005/8/layout/process1"/>
    <dgm:cxn modelId="{778F365E-601D-674F-8431-6439443DD827}" type="presParOf" srcId="{B8E7DEE8-E218-FE41-ACEB-7C018B8DE9B6}" destId="{95DE7932-8752-C348-B103-629F4913C628}" srcOrd="0" destOrd="0" presId="urn:microsoft.com/office/officeart/2005/8/layout/process1"/>
    <dgm:cxn modelId="{B4E3170F-89F5-9B48-B087-570C87BDE413}" type="presParOf" srcId="{6A14BE05-4C28-AA4E-8FF5-59B6BF4ECAED}" destId="{DC6878C3-CDE6-C147-96BB-7F1CB240886C}" srcOrd="2" destOrd="0" presId="urn:microsoft.com/office/officeart/2005/8/layout/process1"/>
    <dgm:cxn modelId="{B17E9FDB-4380-1441-96ED-38E7D0F15497}" type="presParOf" srcId="{6A14BE05-4C28-AA4E-8FF5-59B6BF4ECAED}" destId="{B1B97C5B-3139-C245-9DAB-DBE213E7ED82}" srcOrd="3" destOrd="0" presId="urn:microsoft.com/office/officeart/2005/8/layout/process1"/>
    <dgm:cxn modelId="{F5E3F54B-C7F0-3D4B-BECA-C3BA5A4ECEE2}" type="presParOf" srcId="{B1B97C5B-3139-C245-9DAB-DBE213E7ED82}" destId="{1CAB582D-1672-F542-B857-5A74E676D6C4}" srcOrd="0" destOrd="0" presId="urn:microsoft.com/office/officeart/2005/8/layout/process1"/>
    <dgm:cxn modelId="{8DA39820-0D7A-CE44-A606-3F218FA42D38}" type="presParOf" srcId="{6A14BE05-4C28-AA4E-8FF5-59B6BF4ECAED}" destId="{ED703587-EFD5-9241-8893-F45B9B98237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2E92E-C8E8-E148-84EF-4AB3CFB02640}">
      <dsp:nvSpPr>
        <dsp:cNvPr id="0" name=""/>
        <dsp:cNvSpPr/>
      </dsp:nvSpPr>
      <dsp:spPr>
        <a:xfrm>
          <a:off x="0" y="665"/>
          <a:ext cx="5000124" cy="0"/>
        </a:xfrm>
        <a:prstGeom prst="lin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81346F0-C40E-2249-ADCB-C5B0908E5C15}">
      <dsp:nvSpPr>
        <dsp:cNvPr id="0" name=""/>
        <dsp:cNvSpPr/>
      </dsp:nvSpPr>
      <dsp:spPr>
        <a:xfrm>
          <a:off x="0" y="665"/>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Answer questions </a:t>
          </a:r>
        </a:p>
      </dsp:txBody>
      <dsp:txXfrm>
        <a:off x="0" y="665"/>
        <a:ext cx="5000124" cy="778941"/>
      </dsp:txXfrm>
    </dsp:sp>
    <dsp:sp modelId="{550047B7-13A3-B24A-BA6E-4DC874375D3D}">
      <dsp:nvSpPr>
        <dsp:cNvPr id="0" name=""/>
        <dsp:cNvSpPr/>
      </dsp:nvSpPr>
      <dsp:spPr>
        <a:xfrm>
          <a:off x="0" y="779606"/>
          <a:ext cx="5000124" cy="0"/>
        </a:xfrm>
        <a:prstGeom prst="line">
          <a:avLst/>
        </a:prstGeom>
        <a:gradFill rotWithShape="0">
          <a:gsLst>
            <a:gs pos="0">
              <a:schemeClr val="accent2">
                <a:hueOff val="780253"/>
                <a:satOff val="-973"/>
                <a:lumOff val="229"/>
                <a:alphaOff val="0"/>
                <a:tint val="100000"/>
                <a:shade val="100000"/>
                <a:satMod val="130000"/>
              </a:schemeClr>
            </a:gs>
            <a:gs pos="100000">
              <a:schemeClr val="accent2">
                <a:hueOff val="780253"/>
                <a:satOff val="-973"/>
                <a:lumOff val="229"/>
                <a:alphaOff val="0"/>
                <a:tint val="50000"/>
                <a:shade val="100000"/>
                <a:satMod val="350000"/>
              </a:schemeClr>
            </a:gs>
          </a:gsLst>
          <a:lin ang="16200000" scaled="0"/>
        </a:gradFill>
        <a:ln w="9525" cap="flat" cmpd="sng" algn="ctr">
          <a:solidFill>
            <a:schemeClr val="accent2">
              <a:hueOff val="780253"/>
              <a:satOff val="-973"/>
              <a:lumOff val="22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8128454-4BFE-2A4B-A31D-E75DECDE97BD}">
      <dsp:nvSpPr>
        <dsp:cNvPr id="0" name=""/>
        <dsp:cNvSpPr/>
      </dsp:nvSpPr>
      <dsp:spPr>
        <a:xfrm>
          <a:off x="0" y="779606"/>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To present the data</a:t>
          </a:r>
        </a:p>
      </dsp:txBody>
      <dsp:txXfrm>
        <a:off x="0" y="779606"/>
        <a:ext cx="5000124" cy="778941"/>
      </dsp:txXfrm>
    </dsp:sp>
    <dsp:sp modelId="{69CF6E94-DF1B-ED4F-AE2D-54B3C4DDA4FF}">
      <dsp:nvSpPr>
        <dsp:cNvPr id="0" name=""/>
        <dsp:cNvSpPr/>
      </dsp:nvSpPr>
      <dsp:spPr>
        <a:xfrm>
          <a:off x="0" y="1558548"/>
          <a:ext cx="5000124" cy="0"/>
        </a:xfrm>
        <a:prstGeom prst="line">
          <a:avLst/>
        </a:prstGeom>
        <a:gradFill rotWithShape="0">
          <a:gsLst>
            <a:gs pos="0">
              <a:schemeClr val="accent2">
                <a:hueOff val="1560506"/>
                <a:satOff val="-1946"/>
                <a:lumOff val="458"/>
                <a:alphaOff val="0"/>
                <a:tint val="100000"/>
                <a:shade val="100000"/>
                <a:satMod val="130000"/>
              </a:schemeClr>
            </a:gs>
            <a:gs pos="100000">
              <a:schemeClr val="accent2">
                <a:hueOff val="1560506"/>
                <a:satOff val="-1946"/>
                <a:lumOff val="458"/>
                <a:alphaOff val="0"/>
                <a:tint val="50000"/>
                <a:shade val="100000"/>
                <a:satMod val="350000"/>
              </a:schemeClr>
            </a:gs>
          </a:gsLst>
          <a:lin ang="16200000" scaled="0"/>
        </a:gra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C18EA23-4796-1244-B811-B6549BA5BC47}">
      <dsp:nvSpPr>
        <dsp:cNvPr id="0" name=""/>
        <dsp:cNvSpPr/>
      </dsp:nvSpPr>
      <dsp:spPr>
        <a:xfrm>
          <a:off x="0" y="1558548"/>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Show how the analysis of the data is done</a:t>
          </a:r>
        </a:p>
      </dsp:txBody>
      <dsp:txXfrm>
        <a:off x="0" y="1558548"/>
        <a:ext cx="5000124" cy="778941"/>
      </dsp:txXfrm>
    </dsp:sp>
    <dsp:sp modelId="{50BE958B-15BA-6048-8F10-B61AD664FD39}">
      <dsp:nvSpPr>
        <dsp:cNvPr id="0" name=""/>
        <dsp:cNvSpPr/>
      </dsp:nvSpPr>
      <dsp:spPr>
        <a:xfrm>
          <a:off x="0" y="2337489"/>
          <a:ext cx="5000124" cy="0"/>
        </a:xfrm>
        <a:prstGeom prst="line">
          <a:avLst/>
        </a:prstGeom>
        <a:gradFill rotWithShape="0">
          <a:gsLst>
            <a:gs pos="0">
              <a:schemeClr val="accent2">
                <a:hueOff val="2340759"/>
                <a:satOff val="-2919"/>
                <a:lumOff val="686"/>
                <a:alphaOff val="0"/>
                <a:tint val="100000"/>
                <a:shade val="100000"/>
                <a:satMod val="130000"/>
              </a:schemeClr>
            </a:gs>
            <a:gs pos="100000">
              <a:schemeClr val="accent2">
                <a:hueOff val="2340759"/>
                <a:satOff val="-2919"/>
                <a:lumOff val="686"/>
                <a:alphaOff val="0"/>
                <a:tint val="50000"/>
                <a:shade val="100000"/>
                <a:satMod val="350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41D424-E7AA-8C46-B54C-F8E6DBC86F1B}">
      <dsp:nvSpPr>
        <dsp:cNvPr id="0" name=""/>
        <dsp:cNvSpPr/>
      </dsp:nvSpPr>
      <dsp:spPr>
        <a:xfrm>
          <a:off x="0" y="2337489"/>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Say something about the data. </a:t>
          </a:r>
        </a:p>
      </dsp:txBody>
      <dsp:txXfrm>
        <a:off x="0" y="2337489"/>
        <a:ext cx="5000124" cy="778941"/>
      </dsp:txXfrm>
    </dsp:sp>
    <dsp:sp modelId="{755E2F06-F853-E248-8BEB-E1C4B10563B1}">
      <dsp:nvSpPr>
        <dsp:cNvPr id="0" name=""/>
        <dsp:cNvSpPr/>
      </dsp:nvSpPr>
      <dsp:spPr>
        <a:xfrm>
          <a:off x="0" y="3116430"/>
          <a:ext cx="5000124" cy="0"/>
        </a:xfrm>
        <a:prstGeom prst="line">
          <a:avLst/>
        </a:prstGeom>
        <a:gradFill rotWithShape="0">
          <a:gsLst>
            <a:gs pos="0">
              <a:schemeClr val="accent2">
                <a:hueOff val="3121013"/>
                <a:satOff val="-3893"/>
                <a:lumOff val="915"/>
                <a:alphaOff val="0"/>
                <a:tint val="100000"/>
                <a:shade val="100000"/>
                <a:satMod val="130000"/>
              </a:schemeClr>
            </a:gs>
            <a:gs pos="100000">
              <a:schemeClr val="accent2">
                <a:hueOff val="3121013"/>
                <a:satOff val="-3893"/>
                <a:lumOff val="915"/>
                <a:alphaOff val="0"/>
                <a:tint val="50000"/>
                <a:shade val="100000"/>
                <a:satMod val="350000"/>
              </a:schemeClr>
            </a:gs>
          </a:gsLst>
          <a:lin ang="16200000" scaled="0"/>
        </a:gra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9797778-BFB5-7D49-9F81-20A477CC42B2}">
      <dsp:nvSpPr>
        <dsp:cNvPr id="0" name=""/>
        <dsp:cNvSpPr/>
      </dsp:nvSpPr>
      <dsp:spPr>
        <a:xfrm>
          <a:off x="0" y="3116430"/>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Also to...</a:t>
          </a:r>
        </a:p>
      </dsp:txBody>
      <dsp:txXfrm>
        <a:off x="0" y="3116430"/>
        <a:ext cx="5000124" cy="778941"/>
      </dsp:txXfrm>
    </dsp:sp>
    <dsp:sp modelId="{E265E513-F387-FE4C-9E0B-9873495F9BF7}">
      <dsp:nvSpPr>
        <dsp:cNvPr id="0" name=""/>
        <dsp:cNvSpPr/>
      </dsp:nvSpPr>
      <dsp:spPr>
        <a:xfrm>
          <a:off x="0" y="3895371"/>
          <a:ext cx="5000124" cy="0"/>
        </a:xfrm>
        <a:prstGeom prst="line">
          <a:avLst/>
        </a:prstGeom>
        <a:gradFill rotWithShape="0">
          <a:gsLst>
            <a:gs pos="0">
              <a:schemeClr val="accent2">
                <a:hueOff val="3901266"/>
                <a:satOff val="-4866"/>
                <a:lumOff val="1144"/>
                <a:alphaOff val="0"/>
                <a:tint val="100000"/>
                <a:shade val="100000"/>
                <a:satMod val="130000"/>
              </a:schemeClr>
            </a:gs>
            <a:gs pos="100000">
              <a:schemeClr val="accent2">
                <a:hueOff val="3901266"/>
                <a:satOff val="-4866"/>
                <a:lumOff val="1144"/>
                <a:alphaOff val="0"/>
                <a:tint val="50000"/>
                <a:shade val="100000"/>
                <a:satMod val="350000"/>
              </a:schemeClr>
            </a:gs>
          </a:gsLst>
          <a:lin ang="16200000" scaled="0"/>
        </a:gradFill>
        <a:ln w="9525" cap="flat" cmpd="sng" algn="ctr">
          <a:solidFill>
            <a:schemeClr val="accent2">
              <a:hueOff val="3901266"/>
              <a:satOff val="-4866"/>
              <a:lumOff val="114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8F435C8-CCCA-DC45-9E67-29AC44ADAC76}">
      <dsp:nvSpPr>
        <dsp:cNvPr id="0" name=""/>
        <dsp:cNvSpPr/>
      </dsp:nvSpPr>
      <dsp:spPr>
        <a:xfrm>
          <a:off x="0" y="3895371"/>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1" kern="1200" dirty="0"/>
            <a:t>Persuade </a:t>
          </a:r>
          <a:r>
            <a:rPr lang="en-US" sz="1700" kern="1200" dirty="0"/>
            <a:t> – convincing your reader that there is something interesting here and that you have found it </a:t>
          </a:r>
        </a:p>
      </dsp:txBody>
      <dsp:txXfrm>
        <a:off x="0" y="3895371"/>
        <a:ext cx="5000124" cy="778941"/>
      </dsp:txXfrm>
    </dsp:sp>
    <dsp:sp modelId="{D5BBD522-D152-734E-A6C6-C5A0FD68A872}">
      <dsp:nvSpPr>
        <dsp:cNvPr id="0" name=""/>
        <dsp:cNvSpPr/>
      </dsp:nvSpPr>
      <dsp:spPr>
        <a:xfrm>
          <a:off x="0" y="4674313"/>
          <a:ext cx="5000124" cy="0"/>
        </a:xfrm>
        <a:prstGeom prst="line">
          <a:avLst/>
        </a:prstGeom>
        <a:gradFill rotWithShape="0">
          <a:gsLst>
            <a:gs pos="0">
              <a:schemeClr val="accent2">
                <a:hueOff val="4681519"/>
                <a:satOff val="-5839"/>
                <a:lumOff val="1373"/>
                <a:alphaOff val="0"/>
                <a:tint val="100000"/>
                <a:shade val="100000"/>
                <a:satMod val="130000"/>
              </a:schemeClr>
            </a:gs>
            <a:gs pos="100000">
              <a:schemeClr val="accent2">
                <a:hueOff val="4681519"/>
                <a:satOff val="-5839"/>
                <a:lumOff val="1373"/>
                <a:alphaOff val="0"/>
                <a:tint val="50000"/>
                <a:shade val="100000"/>
                <a:satMod val="350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F5BD8F2-F8FA-0F4C-B29F-4E89D59492A8}">
      <dsp:nvSpPr>
        <dsp:cNvPr id="0" name=""/>
        <dsp:cNvSpPr/>
      </dsp:nvSpPr>
      <dsp:spPr>
        <a:xfrm>
          <a:off x="0" y="4674313"/>
          <a:ext cx="5000124"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Lining up future papers </a:t>
          </a:r>
        </a:p>
      </dsp:txBody>
      <dsp:txXfrm>
        <a:off x="0" y="4674313"/>
        <a:ext cx="5000124" cy="778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7AD7E-DA6E-0747-8465-DA0C7B0C7C42}">
      <dsp:nvSpPr>
        <dsp:cNvPr id="0" name=""/>
        <dsp:cNvSpPr/>
      </dsp:nvSpPr>
      <dsp:spPr>
        <a:xfrm>
          <a:off x="0" y="432424"/>
          <a:ext cx="2211817" cy="13270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t>From this</a:t>
          </a:r>
        </a:p>
      </dsp:txBody>
      <dsp:txXfrm>
        <a:off x="38869" y="471293"/>
        <a:ext cx="2134079" cy="1249352"/>
      </dsp:txXfrm>
    </dsp:sp>
    <dsp:sp modelId="{B8E7DEE8-E218-FE41-ACEB-7C018B8DE9B6}">
      <dsp:nvSpPr>
        <dsp:cNvPr id="0" name=""/>
        <dsp:cNvSpPr/>
      </dsp:nvSpPr>
      <dsp:spPr>
        <a:xfrm rot="21579967">
          <a:off x="2434845" y="812582"/>
          <a:ext cx="472835" cy="548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2434846" y="922701"/>
        <a:ext cx="330985" cy="329118"/>
      </dsp:txXfrm>
    </dsp:sp>
    <dsp:sp modelId="{DC6878C3-CDE6-C147-96BB-7F1CB240886C}">
      <dsp:nvSpPr>
        <dsp:cNvPr id="0" name=""/>
        <dsp:cNvSpPr/>
      </dsp:nvSpPr>
      <dsp:spPr>
        <a:xfrm>
          <a:off x="3103945" y="414336"/>
          <a:ext cx="2211817" cy="13270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t>Via this</a:t>
          </a:r>
        </a:p>
      </dsp:txBody>
      <dsp:txXfrm>
        <a:off x="3142814" y="453205"/>
        <a:ext cx="2134079" cy="1249352"/>
      </dsp:txXfrm>
    </dsp:sp>
    <dsp:sp modelId="{B1B97C5B-3139-C245-9DAB-DBE213E7ED82}">
      <dsp:nvSpPr>
        <dsp:cNvPr id="0" name=""/>
        <dsp:cNvSpPr/>
      </dsp:nvSpPr>
      <dsp:spPr>
        <a:xfrm>
          <a:off x="5536944" y="803616"/>
          <a:ext cx="468905" cy="5485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536944" y="913322"/>
        <a:ext cx="328234" cy="329118"/>
      </dsp:txXfrm>
    </dsp:sp>
    <dsp:sp modelId="{ED703587-EFD5-9241-8893-F45B9B98237F}">
      <dsp:nvSpPr>
        <dsp:cNvPr id="0" name=""/>
        <dsp:cNvSpPr/>
      </dsp:nvSpPr>
      <dsp:spPr>
        <a:xfrm>
          <a:off x="6200490" y="414336"/>
          <a:ext cx="2211817" cy="13270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t>To this</a:t>
          </a:r>
        </a:p>
      </dsp:txBody>
      <dsp:txXfrm>
        <a:off x="6239359" y="453205"/>
        <a:ext cx="2134079" cy="12493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EF2BA3-52A9-D146-86CD-09384B7A5705}" type="datetimeFigureOut">
              <a:rPr lang="en-US" smtClean="0"/>
              <a:t>3/6/23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274828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EF2BA3-52A9-D146-86CD-09384B7A5705}" type="datetimeFigureOut">
              <a:rPr lang="en-US" smtClean="0"/>
              <a:t>3/6/23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258585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EF2BA3-52A9-D146-86CD-09384B7A5705}" type="datetimeFigureOut">
              <a:rPr lang="en-US" smtClean="0"/>
              <a:t>3/6/23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51963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EF2BA3-52A9-D146-86CD-09384B7A5705}" type="datetimeFigureOut">
              <a:rPr lang="en-US" smtClean="0"/>
              <a:t>3/6/23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265330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F2BA3-52A9-D146-86CD-09384B7A5705}" type="datetimeFigureOut">
              <a:rPr lang="en-US" smtClean="0"/>
              <a:t>3/6/23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3427644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EF2BA3-52A9-D146-86CD-09384B7A5705}" type="datetimeFigureOut">
              <a:rPr lang="en-US" smtClean="0"/>
              <a:t>3/6/23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107010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EF2BA3-52A9-D146-86CD-09384B7A5705}" type="datetimeFigureOut">
              <a:rPr lang="en-US" smtClean="0"/>
              <a:t>3/6/23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93217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F2BA3-52A9-D146-86CD-09384B7A5705}" type="datetimeFigureOut">
              <a:rPr lang="en-US" smtClean="0"/>
              <a:t>3/6/23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65980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EF2BA3-52A9-D146-86CD-09384B7A5705}" type="datetimeFigureOut">
              <a:rPr lang="en-US" smtClean="0"/>
              <a:t>3/6/23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22849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F2BA3-52A9-D146-86CD-09384B7A5705}" type="datetimeFigureOut">
              <a:rPr lang="en-US" smtClean="0"/>
              <a:t>3/6/23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98875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F2BA3-52A9-D146-86CD-09384B7A5705}" type="datetimeFigureOut">
              <a:rPr lang="en-US" smtClean="0"/>
              <a:t>3/6/23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B0481-2F67-3E44-A3F9-02DC9A4A1604}" type="slidenum">
              <a:rPr lang="en-US" smtClean="0"/>
              <a:t>‹#›</a:t>
            </a:fld>
            <a:endParaRPr lang="en-US"/>
          </a:p>
        </p:txBody>
      </p:sp>
    </p:spTree>
    <p:extLst>
      <p:ext uri="{BB962C8B-B14F-4D97-AF65-F5344CB8AC3E}">
        <p14:creationId xmlns:p14="http://schemas.microsoft.com/office/powerpoint/2010/main" val="67980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F2BA3-52A9-D146-86CD-09384B7A5705}" type="datetimeFigureOut">
              <a:rPr lang="en-US" smtClean="0"/>
              <a:t>3/6/23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B0481-2F67-3E44-A3F9-02DC9A4A1604}" type="slidenum">
              <a:rPr lang="en-US" smtClean="0"/>
              <a:t>‹#›</a:t>
            </a:fld>
            <a:endParaRPr lang="en-US"/>
          </a:p>
        </p:txBody>
      </p:sp>
    </p:spTree>
    <p:extLst>
      <p:ext uri="{BB962C8B-B14F-4D97-AF65-F5344CB8AC3E}">
        <p14:creationId xmlns:p14="http://schemas.microsoft.com/office/powerpoint/2010/main" val="327496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56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45685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32485" y="4277356"/>
            <a:ext cx="7475220" cy="1560320"/>
          </a:xfrm>
        </p:spPr>
        <p:txBody>
          <a:bodyPr>
            <a:normAutofit/>
          </a:bodyPr>
          <a:lstStyle/>
          <a:p>
            <a:pPr>
              <a:lnSpc>
                <a:spcPct val="90000"/>
              </a:lnSpc>
            </a:pPr>
            <a:r>
              <a:rPr lang="en-US" sz="5000">
                <a:solidFill>
                  <a:srgbClr val="456850"/>
                </a:solidFill>
              </a:rPr>
              <a:t>The Anatomy and Craft of Analysis </a:t>
            </a:r>
          </a:p>
        </p:txBody>
      </p:sp>
      <p:sp>
        <p:nvSpPr>
          <p:cNvPr id="3" name="Subtitle 2"/>
          <p:cNvSpPr>
            <a:spLocks noGrp="1"/>
          </p:cNvSpPr>
          <p:nvPr>
            <p:ph type="subTitle" idx="1"/>
          </p:nvPr>
        </p:nvSpPr>
        <p:spPr>
          <a:xfrm>
            <a:off x="1282147" y="5799489"/>
            <a:ext cx="6575895" cy="440822"/>
          </a:xfrm>
        </p:spPr>
        <p:txBody>
          <a:bodyPr>
            <a:normAutofit/>
          </a:bodyPr>
          <a:lstStyle/>
          <a:p>
            <a:pPr>
              <a:lnSpc>
                <a:spcPct val="90000"/>
              </a:lnSpc>
            </a:pPr>
            <a:r>
              <a:rPr lang="en-US" sz="700" b="1">
                <a:solidFill>
                  <a:srgbClr val="456850"/>
                </a:solidFill>
              </a:rPr>
              <a:t>ACADEMIC WRITING AND SCHOLARSHIP</a:t>
            </a:r>
          </a:p>
          <a:p>
            <a:pPr>
              <a:lnSpc>
                <a:spcPct val="90000"/>
              </a:lnSpc>
            </a:pPr>
            <a:r>
              <a:rPr lang="en-US" sz="700">
                <a:solidFill>
                  <a:srgbClr val="456850"/>
                </a:solidFill>
              </a:rPr>
              <a:t>SSGC8807</a:t>
            </a:r>
          </a:p>
          <a:p>
            <a:pPr>
              <a:lnSpc>
                <a:spcPct val="90000"/>
              </a:lnSpc>
            </a:pPr>
            <a:r>
              <a:rPr lang="en-US" sz="700">
                <a:solidFill>
                  <a:srgbClr val="456850"/>
                </a:solidFill>
              </a:rPr>
              <a:t>Richard Fitzgerald</a:t>
            </a:r>
          </a:p>
          <a:p>
            <a:pPr>
              <a:lnSpc>
                <a:spcPct val="90000"/>
              </a:lnSpc>
            </a:pPr>
            <a:endParaRPr lang="en-US" sz="700">
              <a:solidFill>
                <a:srgbClr val="456850"/>
              </a:solidFill>
            </a:endParaRPr>
          </a:p>
        </p:txBody>
      </p:sp>
      <p:pic>
        <p:nvPicPr>
          <p:cNvPr id="4" name="Picture 3">
            <a:extLst>
              <a:ext uri="{FF2B5EF4-FFF2-40B4-BE49-F238E27FC236}">
                <a16:creationId xmlns:a16="http://schemas.microsoft.com/office/drawing/2014/main" id="{28410EED-A54E-FD48-9859-3F440C1DB47D}"/>
              </a:ext>
            </a:extLst>
          </p:cNvPr>
          <p:cNvPicPr>
            <a:picLocks noChangeAspect="1"/>
          </p:cNvPicPr>
          <p:nvPr/>
        </p:nvPicPr>
        <p:blipFill rotWithShape="1">
          <a:blip r:embed="rId2"/>
          <a:srcRect t="6778" r="2" b="2"/>
          <a:stretch/>
        </p:blipFill>
        <p:spPr>
          <a:xfrm>
            <a:off x="182880" y="256540"/>
            <a:ext cx="8778240" cy="3764276"/>
          </a:xfrm>
          <a:prstGeom prst="rect">
            <a:avLst/>
          </a:prstGeom>
        </p:spPr>
      </p:pic>
    </p:spTree>
    <p:extLst>
      <p:ext uri="{BB962C8B-B14F-4D97-AF65-F5344CB8AC3E}">
        <p14:creationId xmlns:p14="http://schemas.microsoft.com/office/powerpoint/2010/main" val="2212864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254"/>
            <a:ext cx="8229600" cy="1602127"/>
          </a:xfrm>
        </p:spPr>
        <p:txBody>
          <a:bodyPr>
            <a:normAutofit/>
          </a:bodyPr>
          <a:lstStyle/>
          <a:p>
            <a:r>
              <a:rPr lang="en-US" sz="3200" dirty="0"/>
              <a:t> </a:t>
            </a:r>
            <a:r>
              <a:rPr lang="en-GB" sz="3200" b="1" dirty="0">
                <a:latin typeface="Times New Roman"/>
                <a:cs typeface="Times New Roman"/>
              </a:rPr>
              <a:t>Signposting, signposting, signposting!!!</a:t>
            </a:r>
            <a:br>
              <a:rPr lang="en-GB" sz="3200" b="1" dirty="0">
                <a:latin typeface="Times New Roman"/>
                <a:cs typeface="Times New Roman"/>
              </a:rPr>
            </a:br>
            <a:r>
              <a:rPr lang="en-US" sz="3200" dirty="0"/>
              <a:t>Beginning with a guide for the reader. </a:t>
            </a:r>
          </a:p>
        </p:txBody>
      </p:sp>
      <p:pic>
        <p:nvPicPr>
          <p:cNvPr id="5" name="Picture 4">
            <a:extLst>
              <a:ext uri="{FF2B5EF4-FFF2-40B4-BE49-F238E27FC236}">
                <a16:creationId xmlns:a16="http://schemas.microsoft.com/office/drawing/2014/main" id="{8EA54E9D-A089-8248-B33A-3B107DC42597}"/>
              </a:ext>
            </a:extLst>
          </p:cNvPr>
          <p:cNvPicPr>
            <a:picLocks noChangeAspect="1"/>
          </p:cNvPicPr>
          <p:nvPr/>
        </p:nvPicPr>
        <p:blipFill>
          <a:blip r:embed="rId2"/>
          <a:stretch>
            <a:fillRect/>
          </a:stretch>
        </p:blipFill>
        <p:spPr>
          <a:xfrm>
            <a:off x="1310044" y="2992911"/>
            <a:ext cx="5687916" cy="3373994"/>
          </a:xfrm>
          <a:prstGeom prst="rect">
            <a:avLst/>
          </a:prstGeom>
        </p:spPr>
      </p:pic>
      <p:pic>
        <p:nvPicPr>
          <p:cNvPr id="7" name="Picture 6">
            <a:extLst>
              <a:ext uri="{FF2B5EF4-FFF2-40B4-BE49-F238E27FC236}">
                <a16:creationId xmlns:a16="http://schemas.microsoft.com/office/drawing/2014/main" id="{4B3C1923-AE0B-E542-8ED0-9256AC3645D0}"/>
              </a:ext>
            </a:extLst>
          </p:cNvPr>
          <p:cNvPicPr>
            <a:picLocks noChangeAspect="1"/>
          </p:cNvPicPr>
          <p:nvPr/>
        </p:nvPicPr>
        <p:blipFill>
          <a:blip r:embed="rId3"/>
          <a:stretch>
            <a:fillRect/>
          </a:stretch>
        </p:blipFill>
        <p:spPr>
          <a:xfrm>
            <a:off x="1242397" y="2013322"/>
            <a:ext cx="5823210" cy="1110219"/>
          </a:xfrm>
          <a:prstGeom prst="rect">
            <a:avLst/>
          </a:prstGeom>
        </p:spPr>
      </p:pic>
      <p:cxnSp>
        <p:nvCxnSpPr>
          <p:cNvPr id="9" name="Straight Arrow Connector 8">
            <a:extLst>
              <a:ext uri="{FF2B5EF4-FFF2-40B4-BE49-F238E27FC236}">
                <a16:creationId xmlns:a16="http://schemas.microsoft.com/office/drawing/2014/main" id="{6AB9D1C0-D865-864A-BB98-DAD2A2EABB69}"/>
              </a:ext>
            </a:extLst>
          </p:cNvPr>
          <p:cNvCxnSpPr/>
          <p:nvPr/>
        </p:nvCxnSpPr>
        <p:spPr>
          <a:xfrm flipH="1">
            <a:off x="2593910" y="1832536"/>
            <a:ext cx="5240046" cy="724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A461C63-9192-A147-9BED-59E171F0C0E2}"/>
              </a:ext>
            </a:extLst>
          </p:cNvPr>
          <p:cNvCxnSpPr/>
          <p:nvPr/>
        </p:nvCxnSpPr>
        <p:spPr>
          <a:xfrm flipH="1">
            <a:off x="2705878" y="2761970"/>
            <a:ext cx="5195725" cy="97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6B514E5-F59A-2243-80EF-02454DC26B31}"/>
              </a:ext>
            </a:extLst>
          </p:cNvPr>
          <p:cNvCxnSpPr/>
          <p:nvPr/>
        </p:nvCxnSpPr>
        <p:spPr>
          <a:xfrm flipH="1">
            <a:off x="3041780" y="3354482"/>
            <a:ext cx="4792176" cy="904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9EE64DB-57FE-034C-855A-07E6275809D3}"/>
              </a:ext>
            </a:extLst>
          </p:cNvPr>
          <p:cNvCxnSpPr/>
          <p:nvPr/>
        </p:nvCxnSpPr>
        <p:spPr>
          <a:xfrm flipH="1" flipV="1">
            <a:off x="4572000" y="4679908"/>
            <a:ext cx="4348065" cy="246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711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81994" y="-3786547"/>
            <a:ext cx="1580014" cy="9144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0"/>
            <a:ext cx="3227567"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00152-61DB-4DBC-E933-502F161F396A}"/>
              </a:ext>
            </a:extLst>
          </p:cNvPr>
          <p:cNvSpPr>
            <a:spLocks noGrp="1"/>
          </p:cNvSpPr>
          <p:nvPr>
            <p:ph type="title"/>
          </p:nvPr>
        </p:nvSpPr>
        <p:spPr>
          <a:xfrm>
            <a:off x="524786" y="288404"/>
            <a:ext cx="5377992" cy="977442"/>
          </a:xfrm>
        </p:spPr>
        <p:txBody>
          <a:bodyPr vert="horz" lIns="91440" tIns="45720" rIns="91440" bIns="45720" rtlCol="0" anchor="ctr">
            <a:normAutofit/>
          </a:bodyPr>
          <a:lstStyle/>
          <a:p>
            <a:pPr algn="l" defTabSz="914400">
              <a:lnSpc>
                <a:spcPct val="90000"/>
              </a:lnSpc>
            </a:pPr>
            <a:endParaRPr lang="en-US" sz="3500" dirty="0">
              <a:solidFill>
                <a:srgbClr val="FFFFFF"/>
              </a:solidFill>
            </a:endParaRPr>
          </a:p>
        </p:txBody>
      </p:sp>
      <p:pic>
        <p:nvPicPr>
          <p:cNvPr id="4" name="Content Placeholder 3">
            <a:extLst>
              <a:ext uri="{FF2B5EF4-FFF2-40B4-BE49-F238E27FC236}">
                <a16:creationId xmlns:a16="http://schemas.microsoft.com/office/drawing/2014/main" id="{B81E5B01-8894-84C3-F9F0-68EFDE3AFBBB}"/>
              </a:ext>
            </a:extLst>
          </p:cNvPr>
          <p:cNvPicPr>
            <a:picLocks noGrp="1" noChangeAspect="1"/>
          </p:cNvPicPr>
          <p:nvPr>
            <p:ph idx="1"/>
          </p:nvPr>
        </p:nvPicPr>
        <p:blipFill>
          <a:blip r:embed="rId2"/>
          <a:stretch>
            <a:fillRect/>
          </a:stretch>
        </p:blipFill>
        <p:spPr>
          <a:xfrm>
            <a:off x="408980" y="4280413"/>
            <a:ext cx="2429031" cy="2155764"/>
          </a:xfrm>
          <a:prstGeom prst="rect">
            <a:avLst/>
          </a:prstGeom>
        </p:spPr>
      </p:pic>
      <p:pic>
        <p:nvPicPr>
          <p:cNvPr id="6" name="Content Placeholder 6">
            <a:extLst>
              <a:ext uri="{FF2B5EF4-FFF2-40B4-BE49-F238E27FC236}">
                <a16:creationId xmlns:a16="http://schemas.microsoft.com/office/drawing/2014/main" id="{B24488D7-CB32-D22A-86AA-8BCFA9B2F536}"/>
              </a:ext>
            </a:extLst>
          </p:cNvPr>
          <p:cNvPicPr>
            <a:picLocks noChangeAspect="1"/>
          </p:cNvPicPr>
          <p:nvPr/>
        </p:nvPicPr>
        <p:blipFill>
          <a:blip r:embed="rId3"/>
          <a:stretch>
            <a:fillRect/>
          </a:stretch>
        </p:blipFill>
        <p:spPr>
          <a:xfrm>
            <a:off x="6305988" y="4280413"/>
            <a:ext cx="2429030" cy="1791409"/>
          </a:xfrm>
          <a:prstGeom prst="rect">
            <a:avLst/>
          </a:prstGeom>
        </p:spPr>
      </p:pic>
      <p:pic>
        <p:nvPicPr>
          <p:cNvPr id="5" name="Content Placeholder 4">
            <a:extLst>
              <a:ext uri="{FF2B5EF4-FFF2-40B4-BE49-F238E27FC236}">
                <a16:creationId xmlns:a16="http://schemas.microsoft.com/office/drawing/2014/main" id="{D41D569D-0365-B266-8F7A-862DC1D0C12B}"/>
              </a:ext>
            </a:extLst>
          </p:cNvPr>
          <p:cNvPicPr>
            <a:picLocks noChangeAspect="1"/>
          </p:cNvPicPr>
          <p:nvPr/>
        </p:nvPicPr>
        <p:blipFill>
          <a:blip r:embed="rId4"/>
          <a:stretch>
            <a:fillRect/>
          </a:stretch>
        </p:blipFill>
        <p:spPr>
          <a:xfrm>
            <a:off x="2838013" y="4515944"/>
            <a:ext cx="3070572" cy="1320345"/>
          </a:xfrm>
          <a:prstGeom prst="rect">
            <a:avLst/>
          </a:prstGeom>
        </p:spPr>
      </p:pic>
      <p:graphicFrame>
        <p:nvGraphicFramePr>
          <p:cNvPr id="7" name="Diagram 6">
            <a:extLst>
              <a:ext uri="{FF2B5EF4-FFF2-40B4-BE49-F238E27FC236}">
                <a16:creationId xmlns:a16="http://schemas.microsoft.com/office/drawing/2014/main" id="{7DA833F5-7B90-DC20-28CE-C8C90CB57620}"/>
              </a:ext>
            </a:extLst>
          </p:cNvPr>
          <p:cNvGraphicFramePr/>
          <p:nvPr>
            <p:extLst>
              <p:ext uri="{D42A27DB-BD31-4B8C-83A1-F6EECF244321}">
                <p14:modId xmlns:p14="http://schemas.microsoft.com/office/powerpoint/2010/main" val="2139841669"/>
              </p:ext>
            </p:extLst>
          </p:nvPr>
        </p:nvGraphicFramePr>
        <p:xfrm>
          <a:off x="315311" y="1992031"/>
          <a:ext cx="8419708" cy="21557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6865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AE86-6E46-964D-9739-F9D8FDB009D4}"/>
              </a:ext>
            </a:extLst>
          </p:cNvPr>
          <p:cNvSpPr>
            <a:spLocks noGrp="1"/>
          </p:cNvSpPr>
          <p:nvPr>
            <p:ph type="title"/>
          </p:nvPr>
        </p:nvSpPr>
        <p:spPr>
          <a:xfrm>
            <a:off x="457200" y="274638"/>
            <a:ext cx="8229600" cy="1927386"/>
          </a:xfrm>
        </p:spPr>
        <p:txBody>
          <a:bodyPr>
            <a:noAutofit/>
          </a:bodyPr>
          <a:lstStyle/>
          <a:p>
            <a:r>
              <a:rPr lang="en-US" sz="2800" dirty="0"/>
              <a:t>Analysis Section 1. </a:t>
            </a:r>
            <a:br>
              <a:rPr lang="en-US" sz="2800" dirty="0"/>
            </a:br>
            <a:r>
              <a:rPr lang="en-US" sz="2400" dirty="0"/>
              <a:t>One Star Reviews</a:t>
            </a:r>
            <a:br>
              <a:rPr lang="en-US" sz="2400" dirty="0"/>
            </a:br>
            <a:r>
              <a:rPr lang="en-US" sz="2400" dirty="0"/>
              <a:t>Establish the Phenomenon</a:t>
            </a:r>
          </a:p>
        </p:txBody>
      </p:sp>
      <p:pic>
        <p:nvPicPr>
          <p:cNvPr id="5" name="Content Placeholder 4">
            <a:extLst>
              <a:ext uri="{FF2B5EF4-FFF2-40B4-BE49-F238E27FC236}">
                <a16:creationId xmlns:a16="http://schemas.microsoft.com/office/drawing/2014/main" id="{AAE65D9F-741A-C147-9A98-B1A0366D913E}"/>
              </a:ext>
            </a:extLst>
          </p:cNvPr>
          <p:cNvPicPr>
            <a:picLocks noGrp="1" noChangeAspect="1"/>
          </p:cNvPicPr>
          <p:nvPr>
            <p:ph idx="1"/>
          </p:nvPr>
        </p:nvPicPr>
        <p:blipFill>
          <a:blip r:embed="rId2"/>
          <a:stretch>
            <a:fillRect/>
          </a:stretch>
        </p:blipFill>
        <p:spPr>
          <a:xfrm>
            <a:off x="1333539" y="2816772"/>
            <a:ext cx="6130156" cy="3243347"/>
          </a:xfrm>
        </p:spPr>
      </p:pic>
    </p:spTree>
    <p:extLst>
      <p:ext uri="{BB962C8B-B14F-4D97-AF65-F5344CB8AC3E}">
        <p14:creationId xmlns:p14="http://schemas.microsoft.com/office/powerpoint/2010/main" val="45214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84791"/>
          </a:xfrm>
        </p:spPr>
        <p:txBody>
          <a:bodyPr>
            <a:normAutofit/>
          </a:bodyPr>
          <a:lstStyle/>
          <a:p>
            <a:r>
              <a:rPr lang="en-US" sz="3200" dirty="0"/>
              <a:t>One Star Reviews</a:t>
            </a:r>
            <a:br>
              <a:rPr lang="en-US" sz="3200" dirty="0"/>
            </a:br>
            <a:r>
              <a:rPr lang="en-US" sz="3200" dirty="0"/>
              <a:t>Identifying the Phenomenon. Example 1</a:t>
            </a:r>
          </a:p>
        </p:txBody>
      </p:sp>
      <p:pic>
        <p:nvPicPr>
          <p:cNvPr id="6" name="Picture 5">
            <a:extLst>
              <a:ext uri="{FF2B5EF4-FFF2-40B4-BE49-F238E27FC236}">
                <a16:creationId xmlns:a16="http://schemas.microsoft.com/office/drawing/2014/main" id="{DCE45BCF-3913-F144-9244-9ABC7589B0D0}"/>
              </a:ext>
            </a:extLst>
          </p:cNvPr>
          <p:cNvPicPr>
            <a:picLocks noChangeAspect="1"/>
          </p:cNvPicPr>
          <p:nvPr/>
        </p:nvPicPr>
        <p:blipFill>
          <a:blip r:embed="rId2"/>
          <a:stretch>
            <a:fillRect/>
          </a:stretch>
        </p:blipFill>
        <p:spPr>
          <a:xfrm>
            <a:off x="2286324" y="1959428"/>
            <a:ext cx="4571352" cy="4055655"/>
          </a:xfrm>
          <a:prstGeom prst="rect">
            <a:avLst/>
          </a:prstGeom>
        </p:spPr>
      </p:pic>
    </p:spTree>
    <p:extLst>
      <p:ext uri="{BB962C8B-B14F-4D97-AF65-F5344CB8AC3E}">
        <p14:creationId xmlns:p14="http://schemas.microsoft.com/office/powerpoint/2010/main" val="1067230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53650" cy="1564672"/>
          </a:xfrm>
        </p:spPr>
        <p:txBody>
          <a:bodyPr>
            <a:normAutofit/>
          </a:bodyPr>
          <a:lstStyle/>
          <a:p>
            <a:r>
              <a:rPr lang="en-US" sz="2800" dirty="0"/>
              <a:t>Example 2. Establishing the example as a Phenomena </a:t>
            </a:r>
            <a:br>
              <a:rPr lang="en-US" sz="2800" dirty="0"/>
            </a:br>
            <a:r>
              <a:rPr lang="en-US" sz="2800" dirty="0"/>
              <a:t>A collection!</a:t>
            </a:r>
          </a:p>
        </p:txBody>
      </p:sp>
      <p:pic>
        <p:nvPicPr>
          <p:cNvPr id="4" name="Picture 3">
            <a:extLst>
              <a:ext uri="{FF2B5EF4-FFF2-40B4-BE49-F238E27FC236}">
                <a16:creationId xmlns:a16="http://schemas.microsoft.com/office/drawing/2014/main" id="{93FA3CCC-0C4C-EF45-9E53-81E6B93CC1E7}"/>
              </a:ext>
            </a:extLst>
          </p:cNvPr>
          <p:cNvPicPr>
            <a:picLocks noChangeAspect="1"/>
          </p:cNvPicPr>
          <p:nvPr/>
        </p:nvPicPr>
        <p:blipFill>
          <a:blip r:embed="rId2"/>
          <a:stretch>
            <a:fillRect/>
          </a:stretch>
        </p:blipFill>
        <p:spPr>
          <a:xfrm>
            <a:off x="2052320" y="1701301"/>
            <a:ext cx="4786744" cy="2867421"/>
          </a:xfrm>
          <a:prstGeom prst="rect">
            <a:avLst/>
          </a:prstGeom>
        </p:spPr>
      </p:pic>
      <p:pic>
        <p:nvPicPr>
          <p:cNvPr id="7" name="Picture 6">
            <a:extLst>
              <a:ext uri="{FF2B5EF4-FFF2-40B4-BE49-F238E27FC236}">
                <a16:creationId xmlns:a16="http://schemas.microsoft.com/office/drawing/2014/main" id="{09ACD662-EE0A-2E41-9DCF-3467949FD7A7}"/>
              </a:ext>
            </a:extLst>
          </p:cNvPr>
          <p:cNvPicPr>
            <a:picLocks noChangeAspect="1"/>
          </p:cNvPicPr>
          <p:nvPr/>
        </p:nvPicPr>
        <p:blipFill>
          <a:blip r:embed="rId3"/>
          <a:stretch>
            <a:fillRect/>
          </a:stretch>
        </p:blipFill>
        <p:spPr>
          <a:xfrm>
            <a:off x="1140724" y="4568722"/>
            <a:ext cx="6609937" cy="1743280"/>
          </a:xfrm>
          <a:prstGeom prst="rect">
            <a:avLst/>
          </a:prstGeom>
        </p:spPr>
      </p:pic>
      <p:cxnSp>
        <p:nvCxnSpPr>
          <p:cNvPr id="9" name="Straight Arrow Connector 8">
            <a:extLst>
              <a:ext uri="{FF2B5EF4-FFF2-40B4-BE49-F238E27FC236}">
                <a16:creationId xmlns:a16="http://schemas.microsoft.com/office/drawing/2014/main" id="{306B5D8E-EA37-9443-8B84-57DE1682A3DC}"/>
              </a:ext>
            </a:extLst>
          </p:cNvPr>
          <p:cNvCxnSpPr/>
          <p:nvPr/>
        </p:nvCxnSpPr>
        <p:spPr>
          <a:xfrm flipH="1">
            <a:off x="4572000" y="4292082"/>
            <a:ext cx="3713584" cy="6904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253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F616-597C-694E-8B6C-DB31801A9163}"/>
              </a:ext>
            </a:extLst>
          </p:cNvPr>
          <p:cNvSpPr>
            <a:spLocks noGrp="1"/>
          </p:cNvSpPr>
          <p:nvPr>
            <p:ph type="title"/>
          </p:nvPr>
        </p:nvSpPr>
        <p:spPr/>
        <p:txBody>
          <a:bodyPr>
            <a:normAutofit/>
          </a:bodyPr>
          <a:lstStyle/>
          <a:p>
            <a:r>
              <a:rPr lang="en-US" sz="2800" dirty="0"/>
              <a:t>Summary, Section 1. Take Home and link to next section</a:t>
            </a:r>
          </a:p>
        </p:txBody>
      </p:sp>
      <p:pic>
        <p:nvPicPr>
          <p:cNvPr id="9" name="Content Placeholder 8">
            <a:extLst>
              <a:ext uri="{FF2B5EF4-FFF2-40B4-BE49-F238E27FC236}">
                <a16:creationId xmlns:a16="http://schemas.microsoft.com/office/drawing/2014/main" id="{4EBD3A04-37E4-D142-9E8C-B5EED69FFDBB}"/>
              </a:ext>
            </a:extLst>
          </p:cNvPr>
          <p:cNvPicPr>
            <a:picLocks noGrp="1" noChangeAspect="1"/>
          </p:cNvPicPr>
          <p:nvPr>
            <p:ph idx="1"/>
          </p:nvPr>
        </p:nvPicPr>
        <p:blipFill>
          <a:blip r:embed="rId2"/>
          <a:stretch>
            <a:fillRect/>
          </a:stretch>
        </p:blipFill>
        <p:spPr>
          <a:xfrm>
            <a:off x="1091682" y="1548268"/>
            <a:ext cx="6372808" cy="4771600"/>
          </a:xfrm>
        </p:spPr>
      </p:pic>
      <p:cxnSp>
        <p:nvCxnSpPr>
          <p:cNvPr id="14" name="Straight Arrow Connector 13">
            <a:extLst>
              <a:ext uri="{FF2B5EF4-FFF2-40B4-BE49-F238E27FC236}">
                <a16:creationId xmlns:a16="http://schemas.microsoft.com/office/drawing/2014/main" id="{E664B9F7-8B4B-7247-9F9F-F011ED7D8F83}"/>
              </a:ext>
            </a:extLst>
          </p:cNvPr>
          <p:cNvCxnSpPr/>
          <p:nvPr/>
        </p:nvCxnSpPr>
        <p:spPr>
          <a:xfrm flipH="1">
            <a:off x="3758842" y="1268655"/>
            <a:ext cx="3303037" cy="297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6F3B511-7E52-1440-BE10-8EE76617C425}"/>
              </a:ext>
            </a:extLst>
          </p:cNvPr>
          <p:cNvCxnSpPr/>
          <p:nvPr/>
        </p:nvCxnSpPr>
        <p:spPr>
          <a:xfrm>
            <a:off x="457200" y="2332653"/>
            <a:ext cx="811763" cy="8957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80A5D67-1E9E-C448-9CBE-6A6D63CB5FB4}"/>
              </a:ext>
            </a:extLst>
          </p:cNvPr>
          <p:cNvCxnSpPr/>
          <p:nvPr/>
        </p:nvCxnSpPr>
        <p:spPr>
          <a:xfrm flipH="1">
            <a:off x="7464490" y="1698171"/>
            <a:ext cx="690465" cy="63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DA0D147-2C74-FD42-B993-D0CA5A480858}"/>
              </a:ext>
            </a:extLst>
          </p:cNvPr>
          <p:cNvCxnSpPr/>
          <p:nvPr/>
        </p:nvCxnSpPr>
        <p:spPr>
          <a:xfrm flipH="1">
            <a:off x="7464490" y="4329404"/>
            <a:ext cx="1222310" cy="6904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355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7A44-3528-2041-9A7E-AE52A2347CF8}"/>
              </a:ext>
            </a:extLst>
          </p:cNvPr>
          <p:cNvSpPr>
            <a:spLocks noGrp="1"/>
          </p:cNvSpPr>
          <p:nvPr>
            <p:ph type="title"/>
          </p:nvPr>
        </p:nvSpPr>
        <p:spPr/>
        <p:txBody>
          <a:bodyPr>
            <a:normAutofit/>
          </a:bodyPr>
          <a:lstStyle/>
          <a:p>
            <a:r>
              <a:rPr lang="en-US" sz="2800" dirty="0"/>
              <a:t>Stage 2 –Example 1. Multiplatform as a Phenomenon</a:t>
            </a:r>
          </a:p>
        </p:txBody>
      </p:sp>
      <p:pic>
        <p:nvPicPr>
          <p:cNvPr id="9" name="Content Placeholder 8">
            <a:extLst>
              <a:ext uri="{FF2B5EF4-FFF2-40B4-BE49-F238E27FC236}">
                <a16:creationId xmlns:a16="http://schemas.microsoft.com/office/drawing/2014/main" id="{36EB4616-C9B7-2543-AB21-496DF4BE1BF2}"/>
              </a:ext>
            </a:extLst>
          </p:cNvPr>
          <p:cNvPicPr>
            <a:picLocks noGrp="1" noChangeAspect="1"/>
          </p:cNvPicPr>
          <p:nvPr>
            <p:ph idx="1"/>
          </p:nvPr>
        </p:nvPicPr>
        <p:blipFill>
          <a:blip r:embed="rId2"/>
          <a:stretch>
            <a:fillRect/>
          </a:stretch>
        </p:blipFill>
        <p:spPr>
          <a:xfrm>
            <a:off x="1671146" y="1326996"/>
            <a:ext cx="5300304" cy="4965323"/>
          </a:xfrm>
        </p:spPr>
      </p:pic>
    </p:spTree>
    <p:extLst>
      <p:ext uri="{BB962C8B-B14F-4D97-AF65-F5344CB8AC3E}">
        <p14:creationId xmlns:p14="http://schemas.microsoft.com/office/powerpoint/2010/main" val="342004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956F-079D-2945-B902-D53BF23484BC}"/>
              </a:ext>
            </a:extLst>
          </p:cNvPr>
          <p:cNvSpPr>
            <a:spLocks noGrp="1"/>
          </p:cNvSpPr>
          <p:nvPr>
            <p:ph type="title"/>
          </p:nvPr>
        </p:nvSpPr>
        <p:spPr>
          <a:xfrm>
            <a:off x="457200" y="658933"/>
            <a:ext cx="8229600" cy="1143000"/>
          </a:xfrm>
        </p:spPr>
        <p:txBody>
          <a:bodyPr>
            <a:normAutofit/>
          </a:bodyPr>
          <a:lstStyle/>
          <a:p>
            <a:r>
              <a:rPr lang="en-US" sz="2800" dirty="0"/>
              <a:t>Multiplatform phenomenon of </a:t>
            </a:r>
            <a:br>
              <a:rPr lang="en-US" sz="2800" dirty="0"/>
            </a:br>
            <a:r>
              <a:rPr lang="en-US" sz="2800" b="1" dirty="0"/>
              <a:t>Family</a:t>
            </a:r>
            <a:r>
              <a:rPr lang="en-US" sz="2800" dirty="0"/>
              <a:t> Begging for Stars</a:t>
            </a:r>
          </a:p>
        </p:txBody>
      </p:sp>
      <p:pic>
        <p:nvPicPr>
          <p:cNvPr id="5" name="Content Placeholder 4">
            <a:extLst>
              <a:ext uri="{FF2B5EF4-FFF2-40B4-BE49-F238E27FC236}">
                <a16:creationId xmlns:a16="http://schemas.microsoft.com/office/drawing/2014/main" id="{6E02AEC0-10FC-3643-BC3B-E2D73DF3F5D0}"/>
              </a:ext>
            </a:extLst>
          </p:cNvPr>
          <p:cNvPicPr>
            <a:picLocks noGrp="1" noChangeAspect="1"/>
          </p:cNvPicPr>
          <p:nvPr>
            <p:ph idx="1"/>
          </p:nvPr>
        </p:nvPicPr>
        <p:blipFill>
          <a:blip r:embed="rId2"/>
          <a:stretch>
            <a:fillRect/>
          </a:stretch>
        </p:blipFill>
        <p:spPr>
          <a:xfrm>
            <a:off x="457200" y="2098796"/>
            <a:ext cx="8229600" cy="3528771"/>
          </a:xfrm>
        </p:spPr>
      </p:pic>
    </p:spTree>
    <p:extLst>
      <p:ext uri="{BB962C8B-B14F-4D97-AF65-F5344CB8AC3E}">
        <p14:creationId xmlns:p14="http://schemas.microsoft.com/office/powerpoint/2010/main" val="2171884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Multiplatform 3 </a:t>
            </a:r>
            <a:br>
              <a:rPr lang="en-US" sz="3600" dirty="0"/>
            </a:br>
            <a:r>
              <a:rPr lang="en-US" sz="3600" dirty="0"/>
              <a:t>Multiplatform References and Video</a:t>
            </a:r>
          </a:p>
        </p:txBody>
      </p:sp>
      <p:pic>
        <p:nvPicPr>
          <p:cNvPr id="6" name="Picture 5">
            <a:extLst>
              <a:ext uri="{FF2B5EF4-FFF2-40B4-BE49-F238E27FC236}">
                <a16:creationId xmlns:a16="http://schemas.microsoft.com/office/drawing/2014/main" id="{DFA04410-DBAE-FF49-A8CD-3FB20F5C4F66}"/>
              </a:ext>
            </a:extLst>
          </p:cNvPr>
          <p:cNvPicPr>
            <a:picLocks noChangeAspect="1"/>
          </p:cNvPicPr>
          <p:nvPr/>
        </p:nvPicPr>
        <p:blipFill>
          <a:blip r:embed="rId2"/>
          <a:stretch>
            <a:fillRect/>
          </a:stretch>
        </p:blipFill>
        <p:spPr>
          <a:xfrm>
            <a:off x="1570650" y="1544270"/>
            <a:ext cx="5675215" cy="2932332"/>
          </a:xfrm>
          <a:prstGeom prst="rect">
            <a:avLst/>
          </a:prstGeom>
        </p:spPr>
      </p:pic>
      <p:pic>
        <p:nvPicPr>
          <p:cNvPr id="8" name="Picture 7">
            <a:extLst>
              <a:ext uri="{FF2B5EF4-FFF2-40B4-BE49-F238E27FC236}">
                <a16:creationId xmlns:a16="http://schemas.microsoft.com/office/drawing/2014/main" id="{6FA4C357-1F6E-F14C-956E-44BA70C3A4AA}"/>
              </a:ext>
            </a:extLst>
          </p:cNvPr>
          <p:cNvPicPr>
            <a:picLocks noChangeAspect="1"/>
          </p:cNvPicPr>
          <p:nvPr/>
        </p:nvPicPr>
        <p:blipFill>
          <a:blip r:embed="rId3"/>
          <a:stretch>
            <a:fillRect/>
          </a:stretch>
        </p:blipFill>
        <p:spPr>
          <a:xfrm>
            <a:off x="2654103" y="4583284"/>
            <a:ext cx="3508311" cy="2274716"/>
          </a:xfrm>
          <a:prstGeom prst="rect">
            <a:avLst/>
          </a:prstGeom>
        </p:spPr>
      </p:pic>
    </p:spTree>
    <p:extLst>
      <p:ext uri="{BB962C8B-B14F-4D97-AF65-F5344CB8AC3E}">
        <p14:creationId xmlns:p14="http://schemas.microsoft.com/office/powerpoint/2010/main" val="310230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9387-1FC9-1643-8663-EC6062B7F846}"/>
              </a:ext>
            </a:extLst>
          </p:cNvPr>
          <p:cNvSpPr>
            <a:spLocks noGrp="1"/>
          </p:cNvSpPr>
          <p:nvPr>
            <p:ph type="title"/>
          </p:nvPr>
        </p:nvSpPr>
        <p:spPr>
          <a:xfrm>
            <a:off x="457200" y="705562"/>
            <a:ext cx="8229600" cy="1143000"/>
          </a:xfrm>
        </p:spPr>
        <p:txBody>
          <a:bodyPr>
            <a:noAutofit/>
          </a:bodyPr>
          <a:lstStyle/>
          <a:p>
            <a:r>
              <a:rPr lang="en-US" sz="2800" dirty="0">
                <a:latin typeface="Times New Roman" panose="02020603050405020304" pitchFamily="18" charset="0"/>
                <a:cs typeface="Times New Roman" panose="02020603050405020304" pitchFamily="18" charset="0"/>
              </a:rPr>
              <a:t>Summary Take home and Link to next section</a:t>
            </a:r>
          </a:p>
        </p:txBody>
      </p:sp>
      <p:pic>
        <p:nvPicPr>
          <p:cNvPr id="5" name="Content Placeholder 4">
            <a:extLst>
              <a:ext uri="{FF2B5EF4-FFF2-40B4-BE49-F238E27FC236}">
                <a16:creationId xmlns:a16="http://schemas.microsoft.com/office/drawing/2014/main" id="{AA0E89B4-357C-BA45-B174-36B23EABA7A4}"/>
              </a:ext>
            </a:extLst>
          </p:cNvPr>
          <p:cNvPicPr>
            <a:picLocks noGrp="1" noChangeAspect="1"/>
          </p:cNvPicPr>
          <p:nvPr>
            <p:ph idx="1"/>
          </p:nvPr>
        </p:nvPicPr>
        <p:blipFill>
          <a:blip r:embed="rId2"/>
          <a:stretch>
            <a:fillRect/>
          </a:stretch>
        </p:blipFill>
        <p:spPr>
          <a:xfrm>
            <a:off x="1368208" y="2678669"/>
            <a:ext cx="6598634" cy="2537936"/>
          </a:xfrm>
        </p:spPr>
      </p:pic>
    </p:spTree>
    <p:extLst>
      <p:ext uri="{BB962C8B-B14F-4D97-AF65-F5344CB8AC3E}">
        <p14:creationId xmlns:p14="http://schemas.microsoft.com/office/powerpoint/2010/main" val="315151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FF63-42C8-FE11-78FC-43EECD49A3B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4B8ED7-CE82-DB02-E156-B5D90EC8A229}"/>
              </a:ext>
            </a:extLst>
          </p:cNvPr>
          <p:cNvPicPr>
            <a:picLocks noGrp="1" noChangeAspect="1"/>
          </p:cNvPicPr>
          <p:nvPr>
            <p:ph idx="1"/>
          </p:nvPr>
        </p:nvPicPr>
        <p:blipFill>
          <a:blip r:embed="rId2"/>
          <a:stretch>
            <a:fillRect/>
          </a:stretch>
        </p:blipFill>
        <p:spPr>
          <a:xfrm>
            <a:off x="2070538" y="203008"/>
            <a:ext cx="4565185" cy="6451984"/>
          </a:xfrm>
        </p:spPr>
      </p:pic>
    </p:spTree>
    <p:extLst>
      <p:ext uri="{BB962C8B-B14F-4D97-AF65-F5344CB8AC3E}">
        <p14:creationId xmlns:p14="http://schemas.microsoft.com/office/powerpoint/2010/main" val="2453485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70520"/>
          </a:xfrm>
        </p:spPr>
        <p:txBody>
          <a:bodyPr>
            <a:noAutofit/>
          </a:bodyPr>
          <a:lstStyle/>
          <a:p>
            <a:r>
              <a:rPr lang="en-US" sz="3200" dirty="0">
                <a:latin typeface="Times New Roman"/>
                <a:cs typeface="Times New Roman"/>
              </a:rPr>
              <a:t>Section 3 Shift Focus to Video Platforms and </a:t>
            </a:r>
            <a:r>
              <a:rPr lang="en-US" sz="3200" dirty="0" err="1">
                <a:latin typeface="Times New Roman"/>
                <a:cs typeface="Times New Roman"/>
              </a:rPr>
              <a:t>Danmu</a:t>
            </a:r>
            <a:r>
              <a:rPr lang="en-US" sz="3200" dirty="0">
                <a:latin typeface="Times New Roman"/>
                <a:cs typeface="Times New Roman"/>
              </a:rPr>
              <a:t> 1.  </a:t>
            </a:r>
            <a:br>
              <a:rPr lang="en-US" sz="3200" dirty="0">
                <a:latin typeface="Times New Roman"/>
                <a:cs typeface="Times New Roman"/>
              </a:rPr>
            </a:br>
            <a:endParaRPr lang="en-US" sz="2800" dirty="0"/>
          </a:p>
        </p:txBody>
      </p:sp>
      <p:pic>
        <p:nvPicPr>
          <p:cNvPr id="7" name="Content Placeholder 6">
            <a:extLst>
              <a:ext uri="{FF2B5EF4-FFF2-40B4-BE49-F238E27FC236}">
                <a16:creationId xmlns:a16="http://schemas.microsoft.com/office/drawing/2014/main" id="{698EBACA-76D1-544C-9FC6-6FCC1A70141F}"/>
              </a:ext>
            </a:extLst>
          </p:cNvPr>
          <p:cNvPicPr>
            <a:picLocks noGrp="1" noChangeAspect="1"/>
          </p:cNvPicPr>
          <p:nvPr>
            <p:ph idx="1"/>
          </p:nvPr>
        </p:nvPicPr>
        <p:blipFill>
          <a:blip r:embed="rId2"/>
          <a:stretch>
            <a:fillRect/>
          </a:stretch>
        </p:blipFill>
        <p:spPr>
          <a:xfrm>
            <a:off x="1847963" y="1590762"/>
            <a:ext cx="5931471" cy="4696383"/>
          </a:xfrm>
        </p:spPr>
      </p:pic>
      <p:cxnSp>
        <p:nvCxnSpPr>
          <p:cNvPr id="9" name="Straight Connector 8">
            <a:extLst>
              <a:ext uri="{FF2B5EF4-FFF2-40B4-BE49-F238E27FC236}">
                <a16:creationId xmlns:a16="http://schemas.microsoft.com/office/drawing/2014/main" id="{A21DF068-92AC-E84C-9469-9B9F7AD7A6DE}"/>
              </a:ext>
            </a:extLst>
          </p:cNvPr>
          <p:cNvCxnSpPr/>
          <p:nvPr/>
        </p:nvCxnSpPr>
        <p:spPr>
          <a:xfrm>
            <a:off x="7779434" y="2222695"/>
            <a:ext cx="0" cy="12063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8AFA433-014B-C741-BA40-A7508AAAA189}"/>
              </a:ext>
            </a:extLst>
          </p:cNvPr>
          <p:cNvCxnSpPr/>
          <p:nvPr/>
        </p:nvCxnSpPr>
        <p:spPr>
          <a:xfrm flipH="1">
            <a:off x="7634158" y="4025762"/>
            <a:ext cx="1052642" cy="196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55AA89A-847A-DA4F-AA24-69BFCDE3024E}"/>
              </a:ext>
            </a:extLst>
          </p:cNvPr>
          <p:cNvCxnSpPr/>
          <p:nvPr/>
        </p:nvCxnSpPr>
        <p:spPr>
          <a:xfrm flipH="1" flipV="1">
            <a:off x="6457071" y="5795889"/>
            <a:ext cx="1913206" cy="633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115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08760"/>
          </a:xfrm>
        </p:spPr>
        <p:txBody>
          <a:bodyPr>
            <a:normAutofit/>
          </a:bodyPr>
          <a:lstStyle/>
          <a:p>
            <a:r>
              <a:rPr lang="en-US" sz="2800" dirty="0"/>
              <a:t>Firstly. Connecting the Analytic Thread </a:t>
            </a:r>
            <a:br>
              <a:rPr lang="en-US" sz="2800" dirty="0"/>
            </a:br>
            <a:r>
              <a:rPr lang="en-US" sz="2800" dirty="0"/>
              <a:t>of One Star Ratings 1</a:t>
            </a:r>
          </a:p>
        </p:txBody>
      </p:sp>
      <p:pic>
        <p:nvPicPr>
          <p:cNvPr id="10" name="Picture 9">
            <a:extLst>
              <a:ext uri="{FF2B5EF4-FFF2-40B4-BE49-F238E27FC236}">
                <a16:creationId xmlns:a16="http://schemas.microsoft.com/office/drawing/2014/main" id="{16F19FDE-94A6-FD4B-A56C-883929F6F0F3}"/>
              </a:ext>
            </a:extLst>
          </p:cNvPr>
          <p:cNvPicPr>
            <a:picLocks noChangeAspect="1"/>
          </p:cNvPicPr>
          <p:nvPr/>
        </p:nvPicPr>
        <p:blipFill>
          <a:blip r:embed="rId2"/>
          <a:stretch>
            <a:fillRect/>
          </a:stretch>
        </p:blipFill>
        <p:spPr>
          <a:xfrm>
            <a:off x="1653384" y="1783398"/>
            <a:ext cx="5521139" cy="3831836"/>
          </a:xfrm>
          <a:prstGeom prst="rect">
            <a:avLst/>
          </a:prstGeom>
        </p:spPr>
      </p:pic>
      <p:cxnSp>
        <p:nvCxnSpPr>
          <p:cNvPr id="12" name="Straight Arrow Connector 11">
            <a:extLst>
              <a:ext uri="{FF2B5EF4-FFF2-40B4-BE49-F238E27FC236}">
                <a16:creationId xmlns:a16="http://schemas.microsoft.com/office/drawing/2014/main" id="{32EF4A6C-4759-3944-9EED-A07426851598}"/>
              </a:ext>
            </a:extLst>
          </p:cNvPr>
          <p:cNvCxnSpPr/>
          <p:nvPr/>
        </p:nvCxnSpPr>
        <p:spPr>
          <a:xfrm flipH="1" flipV="1">
            <a:off x="7044452" y="4251643"/>
            <a:ext cx="1871003" cy="1645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802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04D16-8A42-1242-8D5F-E6F6C5F4D7D7}"/>
              </a:ext>
            </a:extLst>
          </p:cNvPr>
          <p:cNvSpPr>
            <a:spLocks noGrp="1"/>
          </p:cNvSpPr>
          <p:nvPr>
            <p:ph type="title"/>
          </p:nvPr>
        </p:nvSpPr>
        <p:spPr/>
        <p:txBody>
          <a:bodyPr>
            <a:normAutofit/>
          </a:bodyPr>
          <a:lstStyle/>
          <a:p>
            <a:r>
              <a:rPr lang="en-US" sz="3600" dirty="0"/>
              <a:t>One Stars on </a:t>
            </a:r>
            <a:r>
              <a:rPr lang="en-US" sz="3600" dirty="0" err="1"/>
              <a:t>Danmu</a:t>
            </a:r>
            <a:endParaRPr lang="en-US" sz="3600" dirty="0"/>
          </a:p>
        </p:txBody>
      </p:sp>
      <p:pic>
        <p:nvPicPr>
          <p:cNvPr id="9" name="Content Placeholder 8">
            <a:extLst>
              <a:ext uri="{FF2B5EF4-FFF2-40B4-BE49-F238E27FC236}">
                <a16:creationId xmlns:a16="http://schemas.microsoft.com/office/drawing/2014/main" id="{F5E17A18-0606-AA40-9954-139608D94217}"/>
              </a:ext>
            </a:extLst>
          </p:cNvPr>
          <p:cNvPicPr>
            <a:picLocks noGrp="1" noChangeAspect="1"/>
          </p:cNvPicPr>
          <p:nvPr>
            <p:ph idx="1"/>
          </p:nvPr>
        </p:nvPicPr>
        <p:blipFill>
          <a:blip r:embed="rId2"/>
          <a:stretch>
            <a:fillRect/>
          </a:stretch>
        </p:blipFill>
        <p:spPr>
          <a:xfrm>
            <a:off x="1558226" y="1982177"/>
            <a:ext cx="6027548" cy="3294851"/>
          </a:xfrm>
        </p:spPr>
      </p:pic>
      <p:cxnSp>
        <p:nvCxnSpPr>
          <p:cNvPr id="11" name="Straight Arrow Connector 10">
            <a:extLst>
              <a:ext uri="{FF2B5EF4-FFF2-40B4-BE49-F238E27FC236}">
                <a16:creationId xmlns:a16="http://schemas.microsoft.com/office/drawing/2014/main" id="{B0B1AB8A-9708-964E-BD93-1C1FF4729F01}"/>
              </a:ext>
            </a:extLst>
          </p:cNvPr>
          <p:cNvCxnSpPr>
            <a:cxnSpLocks/>
          </p:cNvCxnSpPr>
          <p:nvPr/>
        </p:nvCxnSpPr>
        <p:spPr>
          <a:xfrm flipV="1">
            <a:off x="2208627" y="4030123"/>
            <a:ext cx="1516024" cy="2173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385191-F2E7-0C40-8A3F-CD69A750CFC6}"/>
              </a:ext>
            </a:extLst>
          </p:cNvPr>
          <p:cNvSpPr txBox="1"/>
          <p:nvPr/>
        </p:nvSpPr>
        <p:spPr>
          <a:xfrm>
            <a:off x="956603" y="6316394"/>
            <a:ext cx="2504049" cy="369332"/>
          </a:xfrm>
          <a:prstGeom prst="rect">
            <a:avLst/>
          </a:prstGeom>
          <a:noFill/>
        </p:spPr>
        <p:txBody>
          <a:bodyPr wrap="square" rtlCol="0">
            <a:spAutoFit/>
          </a:bodyPr>
          <a:lstStyle/>
          <a:p>
            <a:r>
              <a:rPr lang="en-US" dirty="0"/>
              <a:t>Some Comments </a:t>
            </a:r>
          </a:p>
        </p:txBody>
      </p:sp>
    </p:spTree>
    <p:extLst>
      <p:ext uri="{BB962C8B-B14F-4D97-AF65-F5344CB8AC3E}">
        <p14:creationId xmlns:p14="http://schemas.microsoft.com/office/powerpoint/2010/main" val="3824037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23" y="400078"/>
            <a:ext cx="8229600" cy="1143000"/>
          </a:xfrm>
        </p:spPr>
        <p:txBody>
          <a:bodyPr>
            <a:normAutofit/>
          </a:bodyPr>
          <a:lstStyle/>
          <a:p>
            <a:r>
              <a:rPr lang="en-US" sz="2800" dirty="0"/>
              <a:t>2 Creative Video Content. </a:t>
            </a:r>
            <a:r>
              <a:rPr lang="en-US" sz="2800" dirty="0" err="1"/>
              <a:t>Danmu</a:t>
            </a:r>
            <a:r>
              <a:rPr lang="en-US" sz="2800" dirty="0"/>
              <a:t> Video</a:t>
            </a:r>
            <a:endParaRPr lang="en-US" dirty="0"/>
          </a:p>
        </p:txBody>
      </p:sp>
      <p:pic>
        <p:nvPicPr>
          <p:cNvPr id="15" name="Content Placeholder 14">
            <a:extLst>
              <a:ext uri="{FF2B5EF4-FFF2-40B4-BE49-F238E27FC236}">
                <a16:creationId xmlns:a16="http://schemas.microsoft.com/office/drawing/2014/main" id="{70326DDD-4947-9040-A57A-A363ABAD1C3F}"/>
              </a:ext>
            </a:extLst>
          </p:cNvPr>
          <p:cNvPicPr>
            <a:picLocks noGrp="1" noChangeAspect="1"/>
          </p:cNvPicPr>
          <p:nvPr>
            <p:ph idx="1"/>
          </p:nvPr>
        </p:nvPicPr>
        <p:blipFill>
          <a:blip r:embed="rId2"/>
          <a:stretch>
            <a:fillRect/>
          </a:stretch>
        </p:blipFill>
        <p:spPr>
          <a:xfrm>
            <a:off x="2119944" y="1600200"/>
            <a:ext cx="4904111" cy="4525963"/>
          </a:xfrm>
        </p:spPr>
      </p:pic>
      <p:cxnSp>
        <p:nvCxnSpPr>
          <p:cNvPr id="17" name="Straight Arrow Connector 16">
            <a:extLst>
              <a:ext uri="{FF2B5EF4-FFF2-40B4-BE49-F238E27FC236}">
                <a16:creationId xmlns:a16="http://schemas.microsoft.com/office/drawing/2014/main" id="{8CD81DEF-275D-424F-84B8-36CDB0DBBD4F}"/>
              </a:ext>
            </a:extLst>
          </p:cNvPr>
          <p:cNvCxnSpPr>
            <a:cxnSpLocks/>
          </p:cNvCxnSpPr>
          <p:nvPr/>
        </p:nvCxnSpPr>
        <p:spPr>
          <a:xfrm flipV="1">
            <a:off x="1167618" y="5218263"/>
            <a:ext cx="2208629" cy="590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2202137-2016-F447-87DB-2C1B19C3DA8D}"/>
              </a:ext>
            </a:extLst>
          </p:cNvPr>
          <p:cNvSpPr txBox="1"/>
          <p:nvPr/>
        </p:nvSpPr>
        <p:spPr>
          <a:xfrm>
            <a:off x="618978" y="5866228"/>
            <a:ext cx="1969477" cy="369332"/>
          </a:xfrm>
          <a:prstGeom prst="rect">
            <a:avLst/>
          </a:prstGeom>
          <a:noFill/>
        </p:spPr>
        <p:txBody>
          <a:bodyPr wrap="square" rtlCol="0">
            <a:spAutoFit/>
          </a:bodyPr>
          <a:lstStyle/>
          <a:p>
            <a:r>
              <a:rPr lang="en-US" dirty="0"/>
              <a:t>More comments </a:t>
            </a:r>
          </a:p>
        </p:txBody>
      </p:sp>
    </p:spTree>
    <p:extLst>
      <p:ext uri="{BB962C8B-B14F-4D97-AF65-F5344CB8AC3E}">
        <p14:creationId xmlns:p14="http://schemas.microsoft.com/office/powerpoint/2010/main" val="27047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8D5D1-4686-0343-92CA-059200660527}"/>
              </a:ext>
            </a:extLst>
          </p:cNvPr>
          <p:cNvPicPr>
            <a:picLocks noChangeAspect="1"/>
          </p:cNvPicPr>
          <p:nvPr/>
        </p:nvPicPr>
        <p:blipFill>
          <a:blip r:embed="rId2"/>
          <a:stretch>
            <a:fillRect/>
          </a:stretch>
        </p:blipFill>
        <p:spPr>
          <a:xfrm>
            <a:off x="1603403" y="1746687"/>
            <a:ext cx="5937195" cy="3838187"/>
          </a:xfrm>
          <a:prstGeom prst="rect">
            <a:avLst/>
          </a:prstGeom>
        </p:spPr>
      </p:pic>
      <p:sp>
        <p:nvSpPr>
          <p:cNvPr id="6" name="TextBox 5">
            <a:extLst>
              <a:ext uri="{FF2B5EF4-FFF2-40B4-BE49-F238E27FC236}">
                <a16:creationId xmlns:a16="http://schemas.microsoft.com/office/drawing/2014/main" id="{F14CD519-0949-5641-8999-43AE72076344}"/>
              </a:ext>
            </a:extLst>
          </p:cNvPr>
          <p:cNvSpPr txBox="1"/>
          <p:nvPr/>
        </p:nvSpPr>
        <p:spPr>
          <a:xfrm>
            <a:off x="1603402" y="439560"/>
            <a:ext cx="6583679" cy="523220"/>
          </a:xfrm>
          <a:prstGeom prst="rect">
            <a:avLst/>
          </a:prstGeom>
          <a:noFill/>
        </p:spPr>
        <p:txBody>
          <a:bodyPr wrap="square" rtlCol="0">
            <a:spAutoFit/>
          </a:bodyPr>
          <a:lstStyle/>
          <a:p>
            <a:r>
              <a:rPr lang="en-US" sz="2800" dirty="0" err="1"/>
              <a:t>Danmu</a:t>
            </a:r>
            <a:r>
              <a:rPr lang="en-US" sz="2800" dirty="0"/>
              <a:t> 3 ‘The kicker!’ Double </a:t>
            </a:r>
            <a:r>
              <a:rPr lang="en-US" sz="2800" dirty="0" err="1"/>
              <a:t>Danmu</a:t>
            </a:r>
            <a:r>
              <a:rPr lang="en-US" sz="2800" dirty="0"/>
              <a:t>!</a:t>
            </a:r>
          </a:p>
        </p:txBody>
      </p:sp>
      <p:sp>
        <p:nvSpPr>
          <p:cNvPr id="8" name="Right Arrow 7">
            <a:extLst>
              <a:ext uri="{FF2B5EF4-FFF2-40B4-BE49-F238E27FC236}">
                <a16:creationId xmlns:a16="http://schemas.microsoft.com/office/drawing/2014/main" id="{4C312C2C-4C29-0A44-8966-6CC223E30C5E}"/>
              </a:ext>
            </a:extLst>
          </p:cNvPr>
          <p:cNvSpPr/>
          <p:nvPr/>
        </p:nvSpPr>
        <p:spPr>
          <a:xfrm flipV="1">
            <a:off x="1603402" y="1746687"/>
            <a:ext cx="3671983" cy="2368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2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Danmu</a:t>
            </a:r>
            <a:r>
              <a:rPr lang="en-US" sz="3200" dirty="0"/>
              <a:t> 3 Obliteration of the Video</a:t>
            </a:r>
          </a:p>
        </p:txBody>
      </p:sp>
      <p:pic>
        <p:nvPicPr>
          <p:cNvPr id="7" name="Content Placeholder 6">
            <a:extLst>
              <a:ext uri="{FF2B5EF4-FFF2-40B4-BE49-F238E27FC236}">
                <a16:creationId xmlns:a16="http://schemas.microsoft.com/office/drawing/2014/main" id="{A129DA5B-E7F9-4641-AE00-D5542C86D165}"/>
              </a:ext>
            </a:extLst>
          </p:cNvPr>
          <p:cNvPicPr>
            <a:picLocks noGrp="1" noChangeAspect="1"/>
          </p:cNvPicPr>
          <p:nvPr>
            <p:ph idx="1"/>
          </p:nvPr>
        </p:nvPicPr>
        <p:blipFill>
          <a:blip r:embed="rId2"/>
          <a:stretch>
            <a:fillRect/>
          </a:stretch>
        </p:blipFill>
        <p:spPr>
          <a:xfrm>
            <a:off x="1303798" y="1491458"/>
            <a:ext cx="6536404" cy="4825368"/>
          </a:xfrm>
        </p:spPr>
      </p:pic>
    </p:spTree>
    <p:extLst>
      <p:ext uri="{BB962C8B-B14F-4D97-AF65-F5344CB8AC3E}">
        <p14:creationId xmlns:p14="http://schemas.microsoft.com/office/powerpoint/2010/main" val="302915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CACC51-79C3-C546-9A6F-8EC05327EE39}"/>
              </a:ext>
            </a:extLst>
          </p:cNvPr>
          <p:cNvPicPr>
            <a:picLocks noChangeAspect="1"/>
          </p:cNvPicPr>
          <p:nvPr/>
        </p:nvPicPr>
        <p:blipFill>
          <a:blip r:embed="rId2"/>
          <a:stretch>
            <a:fillRect/>
          </a:stretch>
        </p:blipFill>
        <p:spPr>
          <a:xfrm>
            <a:off x="1154015" y="1596442"/>
            <a:ext cx="6388100" cy="4635500"/>
          </a:xfrm>
          <a:prstGeom prst="rect">
            <a:avLst/>
          </a:prstGeom>
        </p:spPr>
      </p:pic>
      <p:sp>
        <p:nvSpPr>
          <p:cNvPr id="12" name="TextBox 11">
            <a:extLst>
              <a:ext uri="{FF2B5EF4-FFF2-40B4-BE49-F238E27FC236}">
                <a16:creationId xmlns:a16="http://schemas.microsoft.com/office/drawing/2014/main" id="{8FFDBAD1-609E-9844-96CA-BAC215FB8B89}"/>
              </a:ext>
            </a:extLst>
          </p:cNvPr>
          <p:cNvSpPr txBox="1"/>
          <p:nvPr/>
        </p:nvSpPr>
        <p:spPr>
          <a:xfrm>
            <a:off x="1343608" y="298580"/>
            <a:ext cx="6848670" cy="954107"/>
          </a:xfrm>
          <a:prstGeom prst="rect">
            <a:avLst/>
          </a:prstGeom>
          <a:noFill/>
        </p:spPr>
        <p:txBody>
          <a:bodyPr wrap="square" rtlCol="0">
            <a:spAutoFit/>
          </a:bodyPr>
          <a:lstStyle/>
          <a:p>
            <a:r>
              <a:rPr lang="en-US" sz="2800" dirty="0"/>
              <a:t>Summary of Section 3 and of the whole Analysis </a:t>
            </a:r>
          </a:p>
        </p:txBody>
      </p:sp>
      <p:sp>
        <p:nvSpPr>
          <p:cNvPr id="13" name="Right Arrow 12">
            <a:extLst>
              <a:ext uri="{FF2B5EF4-FFF2-40B4-BE49-F238E27FC236}">
                <a16:creationId xmlns:a16="http://schemas.microsoft.com/office/drawing/2014/main" id="{C3FEA134-EED6-324F-8CFA-C2BBD2E24B7E}"/>
              </a:ext>
            </a:extLst>
          </p:cNvPr>
          <p:cNvSpPr/>
          <p:nvPr/>
        </p:nvSpPr>
        <p:spPr>
          <a:xfrm>
            <a:off x="1154014" y="1596442"/>
            <a:ext cx="1054613" cy="2464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2E88E7E1-E754-384F-9D83-85281D16D48E}"/>
              </a:ext>
            </a:extLst>
          </p:cNvPr>
          <p:cNvCxnSpPr>
            <a:cxnSpLocks/>
          </p:cNvCxnSpPr>
          <p:nvPr/>
        </p:nvCxnSpPr>
        <p:spPr>
          <a:xfrm>
            <a:off x="357352" y="2070538"/>
            <a:ext cx="1723696" cy="388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71BD1B2-4FDF-D942-B0B7-B338BCD8EFD0}"/>
              </a:ext>
            </a:extLst>
          </p:cNvPr>
          <p:cNvCxnSpPr>
            <a:cxnSpLocks/>
          </p:cNvCxnSpPr>
          <p:nvPr/>
        </p:nvCxnSpPr>
        <p:spPr>
          <a:xfrm flipH="1">
            <a:off x="4572000" y="3429000"/>
            <a:ext cx="4045947" cy="974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311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BF4B3A2-CD1B-534D-90A0-383003F6A68F}"/>
              </a:ext>
            </a:extLst>
          </p:cNvPr>
          <p:cNvPicPr>
            <a:picLocks noGrp="1" noChangeAspect="1"/>
          </p:cNvPicPr>
          <p:nvPr>
            <p:ph idx="1"/>
          </p:nvPr>
        </p:nvPicPr>
        <p:blipFill>
          <a:blip r:embed="rId2"/>
          <a:stretch>
            <a:fillRect/>
          </a:stretch>
        </p:blipFill>
        <p:spPr>
          <a:xfrm>
            <a:off x="1544027" y="2092117"/>
            <a:ext cx="5771173" cy="3712518"/>
          </a:xfrm>
        </p:spPr>
      </p:pic>
      <p:sp>
        <p:nvSpPr>
          <p:cNvPr id="7" name="Title 6">
            <a:extLst>
              <a:ext uri="{FF2B5EF4-FFF2-40B4-BE49-F238E27FC236}">
                <a16:creationId xmlns:a16="http://schemas.microsoft.com/office/drawing/2014/main" id="{07815402-E998-B441-BD1F-44640227D766}"/>
              </a:ext>
            </a:extLst>
          </p:cNvPr>
          <p:cNvSpPr>
            <a:spLocks noGrp="1"/>
          </p:cNvSpPr>
          <p:nvPr>
            <p:ph type="title"/>
          </p:nvPr>
        </p:nvSpPr>
        <p:spPr/>
        <p:txBody>
          <a:bodyPr>
            <a:normAutofit fontScale="90000"/>
          </a:bodyPr>
          <a:lstStyle/>
          <a:p>
            <a:r>
              <a:rPr lang="en-US" sz="3100" dirty="0"/>
              <a:t>Conclusion. </a:t>
            </a:r>
            <a:br>
              <a:rPr lang="en-US" sz="2800" dirty="0"/>
            </a:br>
            <a:r>
              <a:rPr lang="en-US" sz="2800" dirty="0"/>
              <a:t>Take Home Point 1. Technology and Creative Resources Across Platforms</a:t>
            </a:r>
          </a:p>
        </p:txBody>
      </p:sp>
      <p:cxnSp>
        <p:nvCxnSpPr>
          <p:cNvPr id="11" name="Straight Arrow Connector 10">
            <a:extLst>
              <a:ext uri="{FF2B5EF4-FFF2-40B4-BE49-F238E27FC236}">
                <a16:creationId xmlns:a16="http://schemas.microsoft.com/office/drawing/2014/main" id="{C358584A-FB73-AC49-B4B5-6AA903ABF385}"/>
              </a:ext>
            </a:extLst>
          </p:cNvPr>
          <p:cNvCxnSpPr/>
          <p:nvPr/>
        </p:nvCxnSpPr>
        <p:spPr>
          <a:xfrm flipH="1">
            <a:off x="6907237" y="3094892"/>
            <a:ext cx="1505243" cy="731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385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6DE55-0E7B-5044-8BF0-DB904F34835F}"/>
              </a:ext>
            </a:extLst>
          </p:cNvPr>
          <p:cNvSpPr>
            <a:spLocks noGrp="1"/>
          </p:cNvSpPr>
          <p:nvPr>
            <p:ph type="title"/>
          </p:nvPr>
        </p:nvSpPr>
        <p:spPr/>
        <p:txBody>
          <a:bodyPr>
            <a:normAutofit/>
          </a:bodyPr>
          <a:lstStyle/>
          <a:p>
            <a:r>
              <a:rPr lang="en-US" sz="2800" dirty="0"/>
              <a:t>Take Home Point 2. Chinese Social Media ecology is different and evolves.</a:t>
            </a:r>
          </a:p>
        </p:txBody>
      </p:sp>
      <p:pic>
        <p:nvPicPr>
          <p:cNvPr id="9" name="Content Placeholder 8">
            <a:extLst>
              <a:ext uri="{FF2B5EF4-FFF2-40B4-BE49-F238E27FC236}">
                <a16:creationId xmlns:a16="http://schemas.microsoft.com/office/drawing/2014/main" id="{F0CF5DAF-8671-5E4B-AC1F-57C8BB69B113}"/>
              </a:ext>
            </a:extLst>
          </p:cNvPr>
          <p:cNvPicPr>
            <a:picLocks noGrp="1" noChangeAspect="1"/>
          </p:cNvPicPr>
          <p:nvPr>
            <p:ph idx="1"/>
          </p:nvPr>
        </p:nvPicPr>
        <p:blipFill>
          <a:blip r:embed="rId2"/>
          <a:stretch>
            <a:fillRect/>
          </a:stretch>
        </p:blipFill>
        <p:spPr>
          <a:xfrm>
            <a:off x="457200" y="1641850"/>
            <a:ext cx="6238646" cy="787644"/>
          </a:xfrm>
        </p:spPr>
      </p:pic>
      <p:pic>
        <p:nvPicPr>
          <p:cNvPr id="11" name="Picture 10">
            <a:extLst>
              <a:ext uri="{FF2B5EF4-FFF2-40B4-BE49-F238E27FC236}">
                <a16:creationId xmlns:a16="http://schemas.microsoft.com/office/drawing/2014/main" id="{533B8EA0-38D7-9A4B-B6A6-25A8F0D4354E}"/>
              </a:ext>
            </a:extLst>
          </p:cNvPr>
          <p:cNvPicPr>
            <a:picLocks noChangeAspect="1"/>
          </p:cNvPicPr>
          <p:nvPr/>
        </p:nvPicPr>
        <p:blipFill>
          <a:blip r:embed="rId3"/>
          <a:stretch>
            <a:fillRect/>
          </a:stretch>
        </p:blipFill>
        <p:spPr>
          <a:xfrm>
            <a:off x="457200" y="2390079"/>
            <a:ext cx="6238646" cy="3050284"/>
          </a:xfrm>
          <a:prstGeom prst="rect">
            <a:avLst/>
          </a:prstGeom>
        </p:spPr>
      </p:pic>
      <p:pic>
        <p:nvPicPr>
          <p:cNvPr id="13" name="Picture 12">
            <a:extLst>
              <a:ext uri="{FF2B5EF4-FFF2-40B4-BE49-F238E27FC236}">
                <a16:creationId xmlns:a16="http://schemas.microsoft.com/office/drawing/2014/main" id="{00D22B7F-8CE3-7F40-ADF1-D01221FFA01B}"/>
              </a:ext>
            </a:extLst>
          </p:cNvPr>
          <p:cNvPicPr>
            <a:picLocks noChangeAspect="1"/>
          </p:cNvPicPr>
          <p:nvPr/>
        </p:nvPicPr>
        <p:blipFill>
          <a:blip r:embed="rId4"/>
          <a:stretch>
            <a:fillRect/>
          </a:stretch>
        </p:blipFill>
        <p:spPr>
          <a:xfrm>
            <a:off x="6992951" y="2780522"/>
            <a:ext cx="1693849" cy="1559897"/>
          </a:xfrm>
          <a:prstGeom prst="rect">
            <a:avLst/>
          </a:prstGeom>
        </p:spPr>
      </p:pic>
      <p:cxnSp>
        <p:nvCxnSpPr>
          <p:cNvPr id="15" name="Straight Arrow Connector 14">
            <a:extLst>
              <a:ext uri="{FF2B5EF4-FFF2-40B4-BE49-F238E27FC236}">
                <a16:creationId xmlns:a16="http://schemas.microsoft.com/office/drawing/2014/main" id="{4D924333-6BC2-7B4A-8AB6-D2CAE354973C}"/>
              </a:ext>
            </a:extLst>
          </p:cNvPr>
          <p:cNvCxnSpPr/>
          <p:nvPr/>
        </p:nvCxnSpPr>
        <p:spPr>
          <a:xfrm flipH="1">
            <a:off x="3446585" y="1641850"/>
            <a:ext cx="4360984" cy="1138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BACFA94-0147-6F45-A978-64C0136ACF49}"/>
              </a:ext>
            </a:extLst>
          </p:cNvPr>
          <p:cNvCxnSpPr/>
          <p:nvPr/>
        </p:nvCxnSpPr>
        <p:spPr>
          <a:xfrm flipH="1" flipV="1">
            <a:off x="4023360" y="3924886"/>
            <a:ext cx="4009292" cy="1617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0F85C2C-59C0-1049-8350-8B0EDC907F6B}"/>
              </a:ext>
            </a:extLst>
          </p:cNvPr>
          <p:cNvCxnSpPr/>
          <p:nvPr/>
        </p:nvCxnSpPr>
        <p:spPr>
          <a:xfrm flipV="1">
            <a:off x="1195754" y="4937760"/>
            <a:ext cx="0" cy="928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7C901AB-D701-D14B-AD32-4FAFE1752977}"/>
              </a:ext>
            </a:extLst>
          </p:cNvPr>
          <p:cNvSpPr txBox="1"/>
          <p:nvPr/>
        </p:nvSpPr>
        <p:spPr>
          <a:xfrm>
            <a:off x="703385" y="5852160"/>
            <a:ext cx="2250830" cy="369332"/>
          </a:xfrm>
          <a:prstGeom prst="rect">
            <a:avLst/>
          </a:prstGeom>
          <a:noFill/>
        </p:spPr>
        <p:txBody>
          <a:bodyPr wrap="square" rtlCol="0">
            <a:spAutoFit/>
          </a:bodyPr>
          <a:lstStyle/>
          <a:p>
            <a:r>
              <a:rPr lang="en-US" dirty="0"/>
              <a:t>Drop that in there</a:t>
            </a:r>
          </a:p>
        </p:txBody>
      </p:sp>
    </p:spTree>
    <p:extLst>
      <p:ext uri="{BB962C8B-B14F-4D97-AF65-F5344CB8AC3E}">
        <p14:creationId xmlns:p14="http://schemas.microsoft.com/office/powerpoint/2010/main" val="2119161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6152E-D163-6D45-B009-82613AEDC071}"/>
              </a:ext>
            </a:extLst>
          </p:cNvPr>
          <p:cNvSpPr>
            <a:spLocks noGrp="1"/>
          </p:cNvSpPr>
          <p:nvPr>
            <p:ph type="title"/>
          </p:nvPr>
        </p:nvSpPr>
        <p:spPr/>
        <p:txBody>
          <a:bodyPr>
            <a:normAutofit/>
          </a:bodyPr>
          <a:lstStyle/>
          <a:p>
            <a:r>
              <a:rPr lang="en-US" sz="3600" dirty="0"/>
              <a:t>Take Home Point 3. Methodology</a:t>
            </a:r>
          </a:p>
        </p:txBody>
      </p:sp>
      <p:pic>
        <p:nvPicPr>
          <p:cNvPr id="10" name="Content Placeholder 9">
            <a:extLst>
              <a:ext uri="{FF2B5EF4-FFF2-40B4-BE49-F238E27FC236}">
                <a16:creationId xmlns:a16="http://schemas.microsoft.com/office/drawing/2014/main" id="{F899B787-2728-464E-AD5C-693C24B5BA3A}"/>
              </a:ext>
            </a:extLst>
          </p:cNvPr>
          <p:cNvPicPr>
            <a:picLocks noGrp="1" noChangeAspect="1"/>
          </p:cNvPicPr>
          <p:nvPr>
            <p:ph idx="1"/>
          </p:nvPr>
        </p:nvPicPr>
        <p:blipFill>
          <a:blip r:embed="rId2"/>
          <a:stretch>
            <a:fillRect/>
          </a:stretch>
        </p:blipFill>
        <p:spPr>
          <a:xfrm>
            <a:off x="949569" y="1903037"/>
            <a:ext cx="6843998" cy="3470821"/>
          </a:xfrm>
        </p:spPr>
      </p:pic>
      <p:sp>
        <p:nvSpPr>
          <p:cNvPr id="11" name="Right Arrow 10">
            <a:extLst>
              <a:ext uri="{FF2B5EF4-FFF2-40B4-BE49-F238E27FC236}">
                <a16:creationId xmlns:a16="http://schemas.microsoft.com/office/drawing/2014/main" id="{F7404001-83C1-D042-81C7-BF78A0BE67D8}"/>
              </a:ext>
            </a:extLst>
          </p:cNvPr>
          <p:cNvSpPr/>
          <p:nvPr/>
        </p:nvSpPr>
        <p:spPr>
          <a:xfrm>
            <a:off x="703385" y="1903037"/>
            <a:ext cx="2349304" cy="2633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FF3E14C-271D-F242-B21B-0C16F3879AAD}"/>
              </a:ext>
            </a:extLst>
          </p:cNvPr>
          <p:cNvCxnSpPr/>
          <p:nvPr/>
        </p:nvCxnSpPr>
        <p:spPr>
          <a:xfrm flipH="1">
            <a:off x="5922498" y="2940148"/>
            <a:ext cx="2700997" cy="488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92B52BF-A406-7F4D-8FC4-5D185E88E68A}"/>
              </a:ext>
            </a:extLst>
          </p:cNvPr>
          <p:cNvCxnSpPr/>
          <p:nvPr/>
        </p:nvCxnSpPr>
        <p:spPr>
          <a:xfrm flipV="1">
            <a:off x="949569" y="5219114"/>
            <a:ext cx="2103120" cy="604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567FB04-1553-AF4C-AA03-20FC5A81471F}"/>
              </a:ext>
            </a:extLst>
          </p:cNvPr>
          <p:cNvSpPr txBox="1"/>
          <p:nvPr/>
        </p:nvSpPr>
        <p:spPr>
          <a:xfrm>
            <a:off x="457200" y="5859257"/>
            <a:ext cx="2454812" cy="369332"/>
          </a:xfrm>
          <a:prstGeom prst="rect">
            <a:avLst/>
          </a:prstGeom>
          <a:noFill/>
        </p:spPr>
        <p:txBody>
          <a:bodyPr wrap="square" rtlCol="0">
            <a:spAutoFit/>
          </a:bodyPr>
          <a:lstStyle/>
          <a:p>
            <a:r>
              <a:rPr lang="en-US" dirty="0"/>
              <a:t>Start with the data </a:t>
            </a:r>
          </a:p>
        </p:txBody>
      </p:sp>
    </p:spTree>
    <p:extLst>
      <p:ext uri="{BB962C8B-B14F-4D97-AF65-F5344CB8AC3E}">
        <p14:creationId xmlns:p14="http://schemas.microsoft.com/office/powerpoint/2010/main" val="21496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7100"/>
          </a:xfrm>
        </p:spPr>
        <p:txBody>
          <a:bodyPr>
            <a:normAutofit fontScale="90000"/>
          </a:bodyPr>
          <a:lstStyle/>
          <a:p>
            <a:r>
              <a:rPr lang="en-US" sz="3200" dirty="0"/>
              <a:t>The Inverted Pyramids</a:t>
            </a:r>
            <a:r>
              <a:rPr lang="en-US" dirty="0"/>
              <a:t> </a:t>
            </a:r>
          </a:p>
        </p:txBody>
      </p:sp>
      <p:sp>
        <p:nvSpPr>
          <p:cNvPr id="14" name="Isosceles Triangle 13"/>
          <p:cNvSpPr/>
          <p:nvPr/>
        </p:nvSpPr>
        <p:spPr>
          <a:xfrm rot="10800000">
            <a:off x="4446151" y="1172323"/>
            <a:ext cx="514087" cy="54299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4437163" y="1522163"/>
            <a:ext cx="514087" cy="62635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0800000">
            <a:off x="4024092" y="2790184"/>
            <a:ext cx="1179574" cy="102028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rot="10800000">
            <a:off x="4024093" y="3716391"/>
            <a:ext cx="1179573" cy="854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rot="10800000">
            <a:off x="4446151" y="2143853"/>
            <a:ext cx="514087" cy="5437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024092" y="4449290"/>
            <a:ext cx="1260192" cy="8991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4142962" y="5397836"/>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083390" y="1466008"/>
            <a:ext cx="3281105" cy="369332"/>
          </a:xfrm>
          <a:prstGeom prst="rect">
            <a:avLst/>
          </a:prstGeom>
          <a:noFill/>
        </p:spPr>
        <p:txBody>
          <a:bodyPr wrap="square" rtlCol="0">
            <a:spAutoFit/>
          </a:bodyPr>
          <a:lstStyle/>
          <a:p>
            <a:r>
              <a:rPr lang="en-US" dirty="0"/>
              <a:t>Introduction </a:t>
            </a:r>
            <a:r>
              <a:rPr lang="mr-IN" dirty="0"/>
              <a:t>–</a:t>
            </a:r>
            <a:r>
              <a:rPr lang="en-US" dirty="0"/>
              <a:t> Phenomenon </a:t>
            </a:r>
          </a:p>
        </p:txBody>
      </p:sp>
      <p:sp>
        <p:nvSpPr>
          <p:cNvPr id="22" name="TextBox 21"/>
          <p:cNvSpPr txBox="1"/>
          <p:nvPr/>
        </p:nvSpPr>
        <p:spPr>
          <a:xfrm>
            <a:off x="5083390" y="2143853"/>
            <a:ext cx="3603410" cy="646331"/>
          </a:xfrm>
          <a:prstGeom prst="rect">
            <a:avLst/>
          </a:prstGeom>
          <a:noFill/>
        </p:spPr>
        <p:txBody>
          <a:bodyPr wrap="square" rtlCol="0">
            <a:spAutoFit/>
          </a:bodyPr>
          <a:lstStyle/>
          <a:p>
            <a:r>
              <a:rPr lang="en-US" dirty="0"/>
              <a:t>Literature Review on Phenomenon. Research Gap</a:t>
            </a:r>
          </a:p>
        </p:txBody>
      </p:sp>
      <p:sp>
        <p:nvSpPr>
          <p:cNvPr id="23" name="TextBox 22"/>
          <p:cNvSpPr txBox="1"/>
          <p:nvPr/>
        </p:nvSpPr>
        <p:spPr>
          <a:xfrm>
            <a:off x="5037339" y="3025816"/>
            <a:ext cx="2978698" cy="369332"/>
          </a:xfrm>
          <a:prstGeom prst="rect">
            <a:avLst/>
          </a:prstGeom>
          <a:noFill/>
        </p:spPr>
        <p:txBody>
          <a:bodyPr wrap="square" rtlCol="0">
            <a:spAutoFit/>
          </a:bodyPr>
          <a:lstStyle/>
          <a:p>
            <a:r>
              <a:rPr lang="en-US" dirty="0"/>
              <a:t>Data and Methods</a:t>
            </a:r>
          </a:p>
        </p:txBody>
      </p:sp>
      <p:sp>
        <p:nvSpPr>
          <p:cNvPr id="24" name="TextBox 23"/>
          <p:cNvSpPr txBox="1"/>
          <p:nvPr/>
        </p:nvSpPr>
        <p:spPr>
          <a:xfrm>
            <a:off x="1227666" y="4498732"/>
            <a:ext cx="2629040" cy="400110"/>
          </a:xfrm>
          <a:prstGeom prst="rect">
            <a:avLst/>
          </a:prstGeom>
          <a:noFill/>
        </p:spPr>
        <p:txBody>
          <a:bodyPr wrap="square" rtlCol="0">
            <a:spAutoFit/>
          </a:bodyPr>
          <a:lstStyle/>
          <a:p>
            <a:r>
              <a:rPr lang="en-US" sz="2000" dirty="0"/>
              <a:t>Analysis 1, 2, 3</a:t>
            </a:r>
          </a:p>
        </p:txBody>
      </p:sp>
      <p:sp>
        <p:nvSpPr>
          <p:cNvPr id="25" name="TextBox 24"/>
          <p:cNvSpPr txBox="1"/>
          <p:nvPr/>
        </p:nvSpPr>
        <p:spPr>
          <a:xfrm>
            <a:off x="198655" y="5805395"/>
            <a:ext cx="3825437" cy="369332"/>
          </a:xfrm>
          <a:prstGeom prst="rect">
            <a:avLst/>
          </a:prstGeom>
          <a:noFill/>
        </p:spPr>
        <p:txBody>
          <a:bodyPr wrap="square" rtlCol="0">
            <a:spAutoFit/>
          </a:bodyPr>
          <a:lstStyle/>
          <a:p>
            <a:r>
              <a:rPr lang="en-US" dirty="0"/>
              <a:t>Summary/Conclusion </a:t>
            </a:r>
            <a:r>
              <a:rPr lang="mr-IN" dirty="0"/>
              <a:t>–</a:t>
            </a:r>
            <a:r>
              <a:rPr lang="en-US" dirty="0"/>
              <a:t> So what?</a:t>
            </a:r>
          </a:p>
        </p:txBody>
      </p:sp>
    </p:spTree>
    <p:extLst>
      <p:ext uri="{BB962C8B-B14F-4D97-AF65-F5344CB8AC3E}">
        <p14:creationId xmlns:p14="http://schemas.microsoft.com/office/powerpoint/2010/main" val="88068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05102-C59C-B04D-A152-9F5B959F1F80}"/>
              </a:ext>
            </a:extLst>
          </p:cNvPr>
          <p:cNvSpPr>
            <a:spLocks noGrp="1"/>
          </p:cNvSpPr>
          <p:nvPr>
            <p:ph type="title"/>
          </p:nvPr>
        </p:nvSpPr>
        <p:spPr>
          <a:xfrm>
            <a:off x="627993" y="186617"/>
            <a:ext cx="8232228" cy="1830080"/>
          </a:xfrm>
        </p:spPr>
        <p:txBody>
          <a:bodyPr>
            <a:normAutofit fontScale="90000"/>
          </a:bodyPr>
          <a:lstStyle/>
          <a:p>
            <a:r>
              <a:rPr lang="en-US" sz="2800" dirty="0"/>
              <a:t>Overall Impression Take Away. Chinese Social Media is Multimodal and</a:t>
            </a:r>
            <a:br>
              <a:rPr lang="en-US" sz="2800" dirty="0"/>
            </a:br>
            <a:br>
              <a:rPr lang="en-US" sz="3200" dirty="0"/>
            </a:br>
            <a:r>
              <a:rPr lang="en-US" sz="3600" dirty="0">
                <a:latin typeface="Matura MT Script Capitals" panose="03020802060602070202" pitchFamily="66" charset="77"/>
              </a:rPr>
              <a:t>Carnivalesque </a:t>
            </a:r>
          </a:p>
        </p:txBody>
      </p:sp>
      <p:pic>
        <p:nvPicPr>
          <p:cNvPr id="8" name="Content Placeholder 7">
            <a:extLst>
              <a:ext uri="{FF2B5EF4-FFF2-40B4-BE49-F238E27FC236}">
                <a16:creationId xmlns:a16="http://schemas.microsoft.com/office/drawing/2014/main" id="{F24C0BD9-04A8-1F43-8EBA-2FBE0420E2C6}"/>
              </a:ext>
            </a:extLst>
          </p:cNvPr>
          <p:cNvPicPr>
            <a:picLocks noGrp="1" noChangeAspect="1"/>
          </p:cNvPicPr>
          <p:nvPr>
            <p:ph idx="1"/>
          </p:nvPr>
        </p:nvPicPr>
        <p:blipFill rotWithShape="1">
          <a:blip r:embed="rId2"/>
          <a:srcRect l="456" r="459" b="3"/>
          <a:stretch/>
        </p:blipFill>
        <p:spPr>
          <a:xfrm>
            <a:off x="301988" y="2108719"/>
            <a:ext cx="5545104" cy="3718865"/>
          </a:xfrm>
          <a:prstGeom prst="rect">
            <a:avLst/>
          </a:prstGeom>
        </p:spPr>
      </p:pic>
      <p:pic>
        <p:nvPicPr>
          <p:cNvPr id="9" name="Picture 8">
            <a:extLst>
              <a:ext uri="{FF2B5EF4-FFF2-40B4-BE49-F238E27FC236}">
                <a16:creationId xmlns:a16="http://schemas.microsoft.com/office/drawing/2014/main" id="{7114F2D7-0B2F-2E43-89DD-0BF1D8499E67}"/>
              </a:ext>
            </a:extLst>
          </p:cNvPr>
          <p:cNvPicPr>
            <a:picLocks noChangeAspect="1"/>
          </p:cNvPicPr>
          <p:nvPr/>
        </p:nvPicPr>
        <p:blipFill rotWithShape="1">
          <a:blip r:embed="rId3"/>
          <a:srcRect l="29355" r="30671" b="-1"/>
          <a:stretch/>
        </p:blipFill>
        <p:spPr>
          <a:xfrm>
            <a:off x="5458395" y="1924674"/>
            <a:ext cx="3551568" cy="4086953"/>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586000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Examples of Summary/Conclusions </a:t>
            </a:r>
          </a:p>
        </p:txBody>
      </p:sp>
      <p:sp>
        <p:nvSpPr>
          <p:cNvPr id="3" name="Content Placeholder 2"/>
          <p:cNvSpPr>
            <a:spLocks noGrp="1"/>
          </p:cNvSpPr>
          <p:nvPr>
            <p:ph idx="1"/>
          </p:nvPr>
        </p:nvSpPr>
        <p:spPr>
          <a:xfrm>
            <a:off x="457200" y="2167759"/>
            <a:ext cx="8229600" cy="2992821"/>
          </a:xfrm>
        </p:spPr>
        <p:txBody>
          <a:bodyPr>
            <a:normAutofit/>
          </a:bodyPr>
          <a:lstStyle/>
          <a:p>
            <a:r>
              <a:rPr lang="en-US" sz="2400" dirty="0">
                <a:latin typeface="Times New Roman" panose="02020603050405020304" pitchFamily="18" charset="0"/>
                <a:cs typeface="Times New Roman" panose="02020603050405020304" pitchFamily="18" charset="0"/>
              </a:rPr>
              <a:t>Chinese Social Media 1</a:t>
            </a:r>
          </a:p>
          <a:p>
            <a:r>
              <a:rPr lang="en-US" sz="2400" dirty="0">
                <a:latin typeface="Times New Roman" panose="02020603050405020304" pitchFamily="18" charset="0"/>
                <a:cs typeface="Times New Roman" panose="02020603050405020304" pitchFamily="18" charset="0"/>
              </a:rPr>
              <a:t>Hidden in Plain Sight </a:t>
            </a:r>
          </a:p>
          <a:p>
            <a:r>
              <a:rPr lang="en-US" sz="2400" dirty="0">
                <a:latin typeface="Times New Roman" panose="02020603050405020304" pitchFamily="18" charset="0"/>
                <a:cs typeface="Times New Roman" panose="02020603050405020304" pitchFamily="18" charset="0"/>
              </a:rPr>
              <a:t>Chinese Social Media 2</a:t>
            </a:r>
          </a:p>
          <a:p>
            <a:r>
              <a:rPr lang="en-US" sz="2400" dirty="0" err="1">
                <a:latin typeface="Times New Roman" panose="02020603050405020304" pitchFamily="18" charset="0"/>
                <a:cs typeface="Times New Roman" panose="02020603050405020304" pitchFamily="18" charset="0"/>
              </a:rPr>
              <a:t>Dingtalk</a:t>
            </a:r>
            <a:r>
              <a:rPr lang="en-US" sz="2400" dirty="0">
                <a:latin typeface="Times New Roman" panose="02020603050405020304" pitchFamily="18" charset="0"/>
                <a:cs typeface="Times New Roman" panose="02020603050405020304" pitchFamily="18" charset="0"/>
              </a:rPr>
              <a:t>/Bilibili</a:t>
            </a:r>
          </a:p>
          <a:p>
            <a:r>
              <a:rPr lang="en-US" sz="2400" dirty="0" err="1">
                <a:latin typeface="Times New Roman" panose="02020603050405020304" pitchFamily="18" charset="0"/>
                <a:cs typeface="Times New Roman" panose="02020603050405020304" pitchFamily="18" charset="0"/>
              </a:rPr>
              <a:t>Diba</a:t>
            </a:r>
            <a:r>
              <a:rPr lang="en-US" sz="2400" dirty="0">
                <a:latin typeface="Times New Roman" panose="02020603050405020304" pitchFamily="18" charset="0"/>
                <a:cs typeface="Times New Roman" panose="02020603050405020304" pitchFamily="18" charset="0"/>
              </a:rPr>
              <a:t> Expedition </a:t>
            </a:r>
          </a:p>
          <a:p>
            <a:endParaRPr lang="en-US" dirty="0"/>
          </a:p>
        </p:txBody>
      </p:sp>
    </p:spTree>
    <p:extLst>
      <p:ext uri="{BB962C8B-B14F-4D97-AF65-F5344CB8AC3E}">
        <p14:creationId xmlns:p14="http://schemas.microsoft.com/office/powerpoint/2010/main" val="3343362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484845"/>
            <a:ext cx="8692055" cy="681836"/>
          </a:xfrm>
        </p:spPr>
        <p:txBody>
          <a:bodyPr>
            <a:normAutofit/>
          </a:bodyPr>
          <a:lstStyle/>
          <a:p>
            <a:r>
              <a:rPr lang="en-US" sz="2800" dirty="0">
                <a:latin typeface="Times New Roman" panose="02020603050405020304" pitchFamily="18" charset="0"/>
                <a:cs typeface="Times New Roman" panose="02020603050405020304" pitchFamily="18" charset="0"/>
              </a:rPr>
              <a:t>Chinese Social Media. Setting the Scene  </a:t>
            </a:r>
          </a:p>
        </p:txBody>
      </p:sp>
      <p:sp>
        <p:nvSpPr>
          <p:cNvPr id="3" name="Content Placeholder 2"/>
          <p:cNvSpPr>
            <a:spLocks noGrp="1"/>
          </p:cNvSpPr>
          <p:nvPr>
            <p:ph idx="1"/>
          </p:nvPr>
        </p:nvSpPr>
        <p:spPr>
          <a:xfrm>
            <a:off x="796157" y="1480282"/>
            <a:ext cx="7709338" cy="4300410"/>
          </a:xfrm>
        </p:spPr>
        <p:txBody>
          <a:bodyPr>
            <a:normAutofit fontScale="92500" lnSpcReduction="10000"/>
          </a:bodyPr>
          <a:lstStyle/>
          <a:p>
            <a:pPr marL="0" indent="0">
              <a:lnSpc>
                <a:spcPct val="120000"/>
              </a:lnSpc>
              <a:buNone/>
            </a:pPr>
            <a:r>
              <a:rPr lang="en-US" sz="1400" b="1" dirty="0"/>
              <a:t>4. Summary</a:t>
            </a:r>
            <a:endParaRPr lang="en-GB" sz="1400" dirty="0"/>
          </a:p>
          <a:p>
            <a:pPr marL="0" indent="0">
              <a:lnSpc>
                <a:spcPct val="120000"/>
              </a:lnSpc>
              <a:buNone/>
            </a:pPr>
            <a:r>
              <a:rPr lang="en-US" sz="1600" dirty="0">
                <a:latin typeface="Times New Roman" panose="02020603050405020304" pitchFamily="18" charset="0"/>
                <a:cs typeface="Times New Roman" panose="02020603050405020304" pitchFamily="18" charset="0"/>
              </a:rPr>
              <a:t>In this chapter we set out to briefly sketch out a description of Chinese internet culture from its historical development through to some of its current characteristics. Of course we do not suggest this is any way comprehensive but rather this hopefully gives a sense or </a:t>
            </a:r>
            <a:r>
              <a:rPr lang="en-US" sz="1600" dirty="0" err="1">
                <a:latin typeface="Times New Roman" panose="02020603050405020304" pitchFamily="18" charset="0"/>
                <a:cs typeface="Times New Roman" panose="02020603050405020304" pitchFamily="18" charset="0"/>
              </a:rPr>
              <a:t>flavour</a:t>
            </a:r>
            <a:r>
              <a:rPr lang="en-US" sz="1600" dirty="0">
                <a:latin typeface="Times New Roman" panose="02020603050405020304" pitchFamily="18" charset="0"/>
                <a:cs typeface="Times New Roman" panose="02020603050405020304" pitchFamily="18" charset="0"/>
              </a:rPr>
              <a:t> of the unique way that political, social and technological forms have, and continue to, influence the way Chinese social media and the internet are developing, and of the innovative ways in which the Chinese engage with this technology. At the heart of this discussion we would argue that discourse analysts will find a rich source of mediated forms of communication in Chinese internet and social media, but that this needs to be treated on its own terms, as a distinct communicative technological and social environment. While, of course, Chinese social media and internet development use has some resonance with other contexts, in China this is increasingly divergent from and creatively different from other contexts. While this would be true of many countries and regions, where internet and social media use have been adapted to particular social and political contexts, China is increasingly taking the lead in both developing its own social media technologies, which are in some cases more advanced than in the West, and in finding creative ways to engage with and through social media between the 772 million users. </a:t>
            </a:r>
            <a:endParaRPr lang="en-GB" sz="1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8583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288029" y="365125"/>
            <a:ext cx="5373370" cy="1325563"/>
          </a:xfrm>
        </p:spPr>
        <p:txBody>
          <a:bodyPr>
            <a:normAutofit/>
          </a:bodyPr>
          <a:lstStyle/>
          <a:p>
            <a:r>
              <a:rPr lang="en-US">
                <a:latin typeface="Times New Roman" panose="02020603050405020304" pitchFamily="18" charset="0"/>
                <a:cs typeface="Times New Roman" panose="02020603050405020304" pitchFamily="18" charset="0"/>
              </a:rPr>
              <a:t>Hidden in Plain Sight </a:t>
            </a:r>
          </a:p>
        </p:txBody>
      </p:sp>
      <p:pic>
        <p:nvPicPr>
          <p:cNvPr id="5" name="Picture 4">
            <a:extLst>
              <a:ext uri="{FF2B5EF4-FFF2-40B4-BE49-F238E27FC236}">
                <a16:creationId xmlns:a16="http://schemas.microsoft.com/office/drawing/2014/main" id="{877C72BF-CA05-6E68-2343-15ECB152E981}"/>
              </a:ext>
            </a:extLst>
          </p:cNvPr>
          <p:cNvPicPr>
            <a:picLocks noChangeAspect="1"/>
          </p:cNvPicPr>
          <p:nvPr/>
        </p:nvPicPr>
        <p:blipFill>
          <a:blip r:embed="rId2"/>
          <a:stretch>
            <a:fillRect/>
          </a:stretch>
        </p:blipFill>
        <p:spPr>
          <a:xfrm>
            <a:off x="360046" y="2186151"/>
            <a:ext cx="2113138" cy="3169707"/>
          </a:xfrm>
          <a:prstGeom prst="rect">
            <a:avLst/>
          </a:prstGeom>
        </p:spPr>
      </p:pic>
      <p:sp>
        <p:nvSpPr>
          <p:cNvPr id="3" name="Content Placeholder 2"/>
          <p:cNvSpPr>
            <a:spLocks noGrp="1"/>
          </p:cNvSpPr>
          <p:nvPr>
            <p:ph idx="1"/>
          </p:nvPr>
        </p:nvSpPr>
        <p:spPr>
          <a:xfrm>
            <a:off x="3290636" y="2022601"/>
            <a:ext cx="5370763" cy="4154361"/>
          </a:xfrm>
        </p:spPr>
        <p:txBody>
          <a:bodyPr>
            <a:normAutofit/>
          </a:bodyPr>
          <a:lstStyle/>
          <a:p>
            <a:pPr marL="0" indent="0">
              <a:lnSpc>
                <a:spcPct val="90000"/>
              </a:lnSpc>
              <a:buNone/>
            </a:pPr>
            <a:r>
              <a:rPr lang="en-US" sz="1400" b="1">
                <a:latin typeface="Times New Roman"/>
                <a:cs typeface="Times New Roman"/>
              </a:rPr>
              <a:t>Conclusion </a:t>
            </a:r>
            <a:endParaRPr lang="en-GB" sz="1400">
              <a:latin typeface="Times New Roman"/>
              <a:cs typeface="Times New Roman"/>
            </a:endParaRPr>
          </a:p>
          <a:p>
            <a:pPr marL="0" indent="0">
              <a:lnSpc>
                <a:spcPct val="90000"/>
              </a:lnSpc>
              <a:buNone/>
            </a:pPr>
            <a:r>
              <a:rPr lang="en-US" sz="1400" dirty="0">
                <a:latin typeface="Times New Roman"/>
                <a:cs typeface="Times New Roman"/>
              </a:rPr>
              <a:t>This study has explored the expression of political criticism in the context of Internet censorship in China by examining how </a:t>
            </a:r>
            <a:r>
              <a:rPr lang="en-US" sz="1400" i="1" dirty="0">
                <a:latin typeface="Times New Roman"/>
                <a:cs typeface="Times New Roman"/>
              </a:rPr>
              <a:t>Weibo</a:t>
            </a:r>
            <a:r>
              <a:rPr lang="en-US" sz="1400" dirty="0">
                <a:latin typeface="Times New Roman"/>
                <a:cs typeface="Times New Roman"/>
              </a:rPr>
              <a:t> users responded to the 2015 Tianjin explosions. Analysis of the </a:t>
            </a:r>
            <a:r>
              <a:rPr lang="en-US" sz="1400" i="1" dirty="0">
                <a:latin typeface="Times New Roman"/>
                <a:cs typeface="Times New Roman"/>
              </a:rPr>
              <a:t>Weibo</a:t>
            </a:r>
            <a:r>
              <a:rPr lang="en-US" sz="1400" dirty="0">
                <a:latin typeface="Times New Roman"/>
                <a:cs typeface="Times New Roman"/>
              </a:rPr>
              <a:t> posts after the Tianjin accident examined three main techniques adopted by users to implicitly criticize the local government in handling the event. In turn, this exerted some pressure both on the central government and local authorities to actively respond to public sentiment. </a:t>
            </a:r>
            <a:endParaRPr lang="en-GB" sz="1400">
              <a:latin typeface="Times New Roman"/>
              <a:cs typeface="Times New Roman"/>
            </a:endParaRPr>
          </a:p>
          <a:p>
            <a:pPr marL="0" indent="0">
              <a:lnSpc>
                <a:spcPct val="90000"/>
              </a:lnSpc>
              <a:buNone/>
            </a:pPr>
            <a:r>
              <a:rPr lang="en-US" sz="1400" dirty="0">
                <a:latin typeface="Times New Roman"/>
                <a:cs typeface="Times New Roman"/>
              </a:rPr>
              <a:t>In China where censorship is exerted under the name of protecting its people and maintaining social and political stability, online censors from local to the state levels pay particular attention to information and critical opinions regarding crisis events such as large-scale disasters that often involve politically sensitive topics which, if handled improperly, may lead to public panic and political turmoil. However, social media technologies have endowed the Chinese public with a new form of infrastructure to counter censorship and express critical opinions of the government and authorities through deploying the linguistic and technological resources. ......</a:t>
            </a:r>
            <a:endParaRPr lang="en-GB" sz="1400">
              <a:latin typeface="Times New Roman"/>
              <a:cs typeface="Times New Roman"/>
            </a:endParaRPr>
          </a:p>
        </p:txBody>
      </p:sp>
    </p:spTree>
    <p:extLst>
      <p:ext uri="{BB962C8B-B14F-4D97-AF65-F5344CB8AC3E}">
        <p14:creationId xmlns:p14="http://schemas.microsoft.com/office/powerpoint/2010/main" val="74792670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2022601"/>
            <a:ext cx="7886699" cy="4154361"/>
          </a:xfrm>
        </p:spPr>
        <p:txBody>
          <a:bodyPr>
            <a:normAutofit/>
          </a:bodyPr>
          <a:lstStyle/>
          <a:p>
            <a:pPr marL="0" indent="0">
              <a:lnSpc>
                <a:spcPct val="90000"/>
              </a:lnSpc>
              <a:buNone/>
            </a:pPr>
            <a:r>
              <a:rPr lang="en-US" sz="1400">
                <a:solidFill>
                  <a:srgbClr val="FFFFFF"/>
                </a:solidFill>
                <a:latin typeface="Times New Roman"/>
                <a:cs typeface="Times New Roman"/>
              </a:rPr>
              <a:t>....However, despite Chinese users’ successful strategies (including but not limited to the techniques discussed in the study and previous research) at any particular time, Chinese censorship apparatus keeps evolving, becoming ever more sophisticated as each party adapts and evolves with the affordances of technologies. This is not only the ability to shut down or disable a majority of VPNs during important political events, but also to employ over two million people to monitor and censor online content, according to a state media report in 2018 (“China cracks down on video parodies,” 2018). It would then be mistaken to think of these human censors as somehow not aware of the techniques, or lacking the same pragmatic knowledge used by other social media users to circumvent or avoid censorship. That is, censors and monitors should be seen as possessing the same kind of pragmatic competence and shared scheme of interpretation as social media users do, which means that they will be able to identify the political criticism hidden in plain sight once it is there. Therefore, it is fair to say that the proliferation and advances of the Internet and social media technologies not only empower Chinese users with new opportunities to counter the might of the authorities, but they also empower the censors with more sophisticated means to control the public discourse (Albeanu, 2017). In this game of cat and mouse, both Chinese users and censors act and react based on their mutual understanding. Such mutual understanding keeps growing as the Internet censorship apparatus is evolving and the Chinese users are developing new tactics to cope with it.</a:t>
            </a:r>
            <a:endParaRPr lang="en-GB" sz="1400">
              <a:solidFill>
                <a:srgbClr val="FFFFFF"/>
              </a:solidFill>
              <a:latin typeface="Times New Roman"/>
              <a:cs typeface="Times New Roman"/>
            </a:endParaRPr>
          </a:p>
          <a:p>
            <a:pPr marL="0" indent="0">
              <a:lnSpc>
                <a:spcPct val="90000"/>
              </a:lnSpc>
              <a:buNone/>
            </a:pPr>
            <a:endParaRPr lang="en-US" sz="1400">
              <a:solidFill>
                <a:srgbClr val="FFFFFF"/>
              </a:solidFill>
            </a:endParaRPr>
          </a:p>
        </p:txBody>
      </p:sp>
    </p:spTree>
    <p:extLst>
      <p:ext uri="{BB962C8B-B14F-4D97-AF65-F5344CB8AC3E}">
        <p14:creationId xmlns:p14="http://schemas.microsoft.com/office/powerpoint/2010/main" val="246667525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ADFB-FDAC-5AA2-B6D3-4392A124294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53FF434-C293-D97C-F0C0-24F5BA412DE3}"/>
              </a:ext>
            </a:extLst>
          </p:cNvPr>
          <p:cNvPicPr>
            <a:picLocks noGrp="1" noChangeAspect="1"/>
          </p:cNvPicPr>
          <p:nvPr>
            <p:ph idx="1"/>
          </p:nvPr>
        </p:nvPicPr>
        <p:blipFill>
          <a:blip r:embed="rId2"/>
          <a:stretch>
            <a:fillRect/>
          </a:stretch>
        </p:blipFill>
        <p:spPr>
          <a:xfrm>
            <a:off x="204951" y="-1"/>
            <a:ext cx="8229600" cy="2459421"/>
          </a:xfrm>
        </p:spPr>
      </p:pic>
      <p:pic>
        <p:nvPicPr>
          <p:cNvPr id="7" name="Picture 6">
            <a:extLst>
              <a:ext uri="{FF2B5EF4-FFF2-40B4-BE49-F238E27FC236}">
                <a16:creationId xmlns:a16="http://schemas.microsoft.com/office/drawing/2014/main" id="{AC1E28A6-30EB-513C-DCA1-B18FE7DD6F14}"/>
              </a:ext>
            </a:extLst>
          </p:cNvPr>
          <p:cNvPicPr>
            <a:picLocks noChangeAspect="1"/>
          </p:cNvPicPr>
          <p:nvPr/>
        </p:nvPicPr>
        <p:blipFill>
          <a:blip r:embed="rId3"/>
          <a:stretch>
            <a:fillRect/>
          </a:stretch>
        </p:blipFill>
        <p:spPr>
          <a:xfrm>
            <a:off x="1324303" y="2459420"/>
            <a:ext cx="5563476" cy="3027377"/>
          </a:xfrm>
          <a:prstGeom prst="rect">
            <a:avLst/>
          </a:prstGeom>
        </p:spPr>
      </p:pic>
      <p:pic>
        <p:nvPicPr>
          <p:cNvPr id="9" name="Picture 8">
            <a:extLst>
              <a:ext uri="{FF2B5EF4-FFF2-40B4-BE49-F238E27FC236}">
                <a16:creationId xmlns:a16="http://schemas.microsoft.com/office/drawing/2014/main" id="{476B72D1-2FEE-7F0D-6E86-E4C10A16A9A9}"/>
              </a:ext>
            </a:extLst>
          </p:cNvPr>
          <p:cNvPicPr>
            <a:picLocks noChangeAspect="1"/>
          </p:cNvPicPr>
          <p:nvPr/>
        </p:nvPicPr>
        <p:blipFill>
          <a:blip r:embed="rId4"/>
          <a:stretch>
            <a:fillRect/>
          </a:stretch>
        </p:blipFill>
        <p:spPr>
          <a:xfrm>
            <a:off x="1324303" y="5486797"/>
            <a:ext cx="5395529" cy="1371203"/>
          </a:xfrm>
          <a:prstGeom prst="rect">
            <a:avLst/>
          </a:prstGeom>
        </p:spPr>
      </p:pic>
    </p:spTree>
    <p:extLst>
      <p:ext uri="{BB962C8B-B14F-4D97-AF65-F5344CB8AC3E}">
        <p14:creationId xmlns:p14="http://schemas.microsoft.com/office/powerpoint/2010/main" val="1779652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6289D76-1AE4-CD57-D8CB-0E33B8F0848B}"/>
              </a:ext>
            </a:extLst>
          </p:cNvPr>
          <p:cNvPicPr>
            <a:picLocks noChangeAspect="1"/>
          </p:cNvPicPr>
          <p:nvPr/>
        </p:nvPicPr>
        <p:blipFill>
          <a:blip r:embed="rId2"/>
          <a:stretch>
            <a:fillRect/>
          </a:stretch>
        </p:blipFill>
        <p:spPr>
          <a:xfrm>
            <a:off x="361695" y="1510886"/>
            <a:ext cx="2569467" cy="3478394"/>
          </a:xfrm>
          <a:prstGeom prst="rect">
            <a:avLst/>
          </a:prstGeom>
        </p:spPr>
      </p:pic>
      <p:sp>
        <p:nvSpPr>
          <p:cNvPr id="3" name="Content Placeholder 2"/>
          <p:cNvSpPr>
            <a:spLocks noGrp="1"/>
          </p:cNvSpPr>
          <p:nvPr>
            <p:ph idx="1"/>
          </p:nvPr>
        </p:nvSpPr>
        <p:spPr>
          <a:xfrm>
            <a:off x="3290636" y="704193"/>
            <a:ext cx="5370763" cy="5472769"/>
          </a:xfrm>
        </p:spPr>
        <p:txBody>
          <a:bodyPr>
            <a:normAutofit/>
          </a:bodyPr>
          <a:lstStyle/>
          <a:p>
            <a:pPr>
              <a:lnSpc>
                <a:spcPct val="90000"/>
              </a:lnSpc>
            </a:pPr>
            <a:r>
              <a:rPr lang="en-GB" sz="1200" b="1" dirty="0">
                <a:effectLst/>
                <a:latin typeface="Times New Roman" panose="02020603050405020304" pitchFamily="18" charset="0"/>
                <a:ea typeface="Times New Roman" panose="02020603050405020304" pitchFamily="18" charset="0"/>
              </a:rPr>
              <a:t>Discussion and conclusion</a:t>
            </a:r>
            <a:endParaRPr lang="en-GB" sz="1200" dirty="0">
              <a:effectLst/>
              <a:latin typeface="Times New Roman" panose="02020603050405020304" pitchFamily="18" charset="0"/>
              <a:ea typeface="Times New Roman" panose="02020603050405020304" pitchFamily="18" charset="0"/>
            </a:endParaRPr>
          </a:p>
          <a:p>
            <a:pPr>
              <a:lnSpc>
                <a:spcPct val="90000"/>
              </a:lnSpc>
            </a:pPr>
            <a:r>
              <a:rPr lang="en-GB" sz="1200" dirty="0">
                <a:effectLst/>
                <a:latin typeface="Times New Roman" panose="02020603050405020304" pitchFamily="18" charset="0"/>
                <a:ea typeface="Times New Roman" panose="02020603050405020304" pitchFamily="18" charset="0"/>
              </a:rPr>
              <a:t>The above study focused on the </a:t>
            </a:r>
            <a:r>
              <a:rPr lang="en-GB" sz="1200" i="1" dirty="0">
                <a:effectLst/>
                <a:latin typeface="Times New Roman" panose="02020603050405020304" pitchFamily="18" charset="0"/>
                <a:ea typeface="Times New Roman" panose="02020603050405020304" pitchFamily="18" charset="0"/>
              </a:rPr>
              <a:t>2016 </a:t>
            </a:r>
            <a:r>
              <a:rPr lang="en-GB" sz="1200" i="1" dirty="0" err="1">
                <a:effectLst/>
                <a:latin typeface="Times New Roman" panose="02020603050405020304" pitchFamily="18" charset="0"/>
                <a:ea typeface="Times New Roman" panose="02020603050405020304" pitchFamily="18" charset="0"/>
              </a:rPr>
              <a:t>Diba</a:t>
            </a:r>
            <a:r>
              <a:rPr lang="en-GB" sz="1200" i="1" dirty="0">
                <a:effectLst/>
                <a:latin typeface="Times New Roman" panose="02020603050405020304" pitchFamily="18" charset="0"/>
                <a:ea typeface="Times New Roman" panose="02020603050405020304" pitchFamily="18" charset="0"/>
              </a:rPr>
              <a:t> expedition to Taiwan</a:t>
            </a:r>
            <a:r>
              <a:rPr lang="en-GB" sz="120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as a form of cyber nationalism. </a:t>
            </a:r>
            <a:r>
              <a:rPr lang="en-GB" sz="1200" dirty="0">
                <a:effectLst/>
                <a:latin typeface="Times New Roman" panose="02020603050405020304" pitchFamily="18" charset="0"/>
                <a:ea typeface="Times New Roman" panose="02020603050405020304" pitchFamily="18" charset="0"/>
              </a:rPr>
              <a:t>The analysis </a:t>
            </a:r>
            <a:r>
              <a:rPr lang="en-US" sz="1200" dirty="0">
                <a:effectLst/>
                <a:latin typeface="Times New Roman" panose="02020603050405020304" pitchFamily="18" charset="0"/>
                <a:ea typeface="Times New Roman" panose="02020603050405020304" pitchFamily="18" charset="0"/>
              </a:rPr>
              <a:t>demonstrated how Mainland users mobilized human, technological, cultural, and multimodal recourses to create and deploy “weapons” for the expedition. </a:t>
            </a:r>
            <a:r>
              <a:rPr lang="en-GB" sz="1200" dirty="0">
                <a:effectLst/>
                <a:latin typeface="Times New Roman" panose="02020603050405020304" pitchFamily="18" charset="0"/>
                <a:ea typeface="Times New Roman" panose="02020603050405020304" pitchFamily="18" charset="0"/>
              </a:rPr>
              <a:t>Through the creation of banks or collections of prefabricated memes as “weapons”, the </a:t>
            </a:r>
            <a:r>
              <a:rPr lang="en-GB" sz="1200" dirty="0" err="1">
                <a:effectLst/>
                <a:latin typeface="Times New Roman" panose="02020603050405020304" pitchFamily="18" charset="0"/>
                <a:ea typeface="Times New Roman" panose="02020603050405020304" pitchFamily="18" charset="0"/>
              </a:rPr>
              <a:t>Diba</a:t>
            </a:r>
            <a:r>
              <a:rPr lang="en-GB" sz="1200" dirty="0">
                <a:effectLst/>
                <a:latin typeface="Times New Roman" panose="02020603050405020304" pitchFamily="18" charset="0"/>
                <a:ea typeface="Times New Roman" panose="02020603050405020304" pitchFamily="18" charset="0"/>
              </a:rPr>
              <a:t> Expedition created an “imagined community” (Anderson, 2006) where participants were united through a collaboratively created discourse of nationalism and the enjoined collective goal of defending the “One-China” policy through attacking the pro-independence of Taiwan. </a:t>
            </a:r>
            <a:r>
              <a:rPr lang="en-US" sz="1200" dirty="0">
                <a:effectLst/>
                <a:latin typeface="Times New Roman" panose="02020603050405020304" pitchFamily="18" charset="0"/>
                <a:ea typeface="Times New Roman" panose="02020603050405020304" pitchFamily="18" charset="0"/>
              </a:rPr>
              <a:t>This form of nationalism was then mobilized through popular forms of Chinese memes, particularly </a:t>
            </a:r>
            <a:r>
              <a:rPr lang="en-US" sz="1200" i="1" dirty="0" err="1">
                <a:effectLst/>
                <a:latin typeface="Times New Roman" panose="02020603050405020304" pitchFamily="18" charset="0"/>
                <a:ea typeface="Times New Roman" panose="02020603050405020304" pitchFamily="18" charset="0"/>
              </a:rPr>
              <a:t>biaoqingbao</a:t>
            </a:r>
            <a:r>
              <a:rPr lang="en-US" sz="1200" i="1" dirty="0">
                <a:effectLst/>
                <a:latin typeface="Times New Roman" panose="02020603050405020304" pitchFamily="18" charset="0"/>
                <a:ea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rPr>
              <a:t> that draws upon popular culture purposed for nationalist statements, making it creative and humorous for engaging with pro-Taiwan independence online users.</a:t>
            </a:r>
          </a:p>
          <a:p>
            <a:pPr>
              <a:lnSpc>
                <a:spcPct val="90000"/>
              </a:lnSpc>
            </a:pPr>
            <a:endParaRPr lang="en-GB" sz="1200" dirty="0">
              <a:effectLst/>
              <a:latin typeface="Times New Roman" panose="02020603050405020304" pitchFamily="18" charset="0"/>
              <a:ea typeface="Times New Roman" panose="02020603050405020304" pitchFamily="18" charset="0"/>
            </a:endParaRPr>
          </a:p>
          <a:p>
            <a:pPr indent="457200">
              <a:lnSpc>
                <a:spcPct val="90000"/>
              </a:lnSpc>
            </a:pPr>
            <a:r>
              <a:rPr lang="en-GB" sz="1200" dirty="0">
                <a:effectLst/>
                <a:latin typeface="Times New Roman" panose="02020603050405020304" pitchFamily="18" charset="0"/>
                <a:ea typeface="Times New Roman" panose="02020603050405020304" pitchFamily="18" charset="0"/>
              </a:rPr>
              <a:t>It is of course not without irony that this nationalist campaign took place in the context of Chinese online censorship that blocks foreign websites such as Facebook, Twitter, and Google. Under such circumstances, Mainland users needed to use technologies such as VPNs (virtual personal networks) to circumvent censorship and get to the battlefield of Facebook. Moreover, Chinese online censorship also bans discussion of politically sensitive topics in online communication in the Mainland. Thus, </a:t>
            </a:r>
            <a:r>
              <a:rPr lang="en-US" sz="1200" dirty="0">
                <a:effectLst/>
                <a:latin typeface="Times New Roman" panose="02020603050405020304" pitchFamily="18" charset="0"/>
                <a:ea typeface="Times New Roman" panose="02020603050405020304" pitchFamily="18" charset="0"/>
              </a:rPr>
              <a:t>on the one hand, Chinese </a:t>
            </a:r>
            <a:r>
              <a:rPr lang="en-GB" sz="1200" dirty="0">
                <a:effectLst/>
                <a:latin typeface="Times New Roman" panose="02020603050405020304" pitchFamily="18" charset="0"/>
                <a:ea typeface="Times New Roman" panose="02020603050405020304" pitchFamily="18" charset="0"/>
              </a:rPr>
              <a:t>Mainland users sought to fight against the pro-independence of Taiwan to safeguard the unity of the national territory, while on the other hand, they had to do it through circumventing the state government because this campaign broke China’s online security rules and regulations. In this way, the campaign was considered a patriotic movement without the blessing from the government (Han, 2019) while the mainstream official media approved the campaign and believed that it was a kind of cross-strait cultural communication and an online carnival between the young generation of both sides (“</a:t>
            </a:r>
            <a:r>
              <a:rPr lang="zh-CN" sz="1200" dirty="0">
                <a:effectLst/>
                <a:latin typeface="Times New Roman" panose="02020603050405020304" pitchFamily="18" charset="0"/>
                <a:ea typeface="SimSun" panose="02010600030101010101" pitchFamily="2" charset="-122"/>
                <a:cs typeface="SimSun" panose="02010600030101010101" pitchFamily="2" charset="-122"/>
              </a:rPr>
              <a:t>社评：不必夸张</a:t>
            </a:r>
            <a:r>
              <a:rPr lang="en-GB" sz="1200" dirty="0">
                <a:effectLst/>
                <a:latin typeface="Times New Roman" panose="02020603050405020304" pitchFamily="18" charset="0"/>
                <a:ea typeface="Times New Roman" panose="02020603050405020304" pitchFamily="18" charset="0"/>
              </a:rPr>
              <a:t>‘</a:t>
            </a:r>
            <a:r>
              <a:rPr lang="zh-CN" sz="1200" dirty="0">
                <a:effectLst/>
                <a:latin typeface="Times New Roman" panose="02020603050405020304" pitchFamily="18" charset="0"/>
                <a:ea typeface="SimSun" panose="02010600030101010101" pitchFamily="2" charset="-122"/>
                <a:cs typeface="SimSun" panose="02010600030101010101" pitchFamily="2" charset="-122"/>
              </a:rPr>
              <a:t>帝吧出征</a:t>
            </a:r>
            <a:r>
              <a:rPr lang="en-GB" sz="1200" dirty="0">
                <a:effectLst/>
                <a:latin typeface="Times New Roman" panose="02020603050405020304" pitchFamily="18" charset="0"/>
                <a:ea typeface="Times New Roman" panose="02020603050405020304" pitchFamily="18" charset="0"/>
              </a:rPr>
              <a:t>’</a:t>
            </a:r>
            <a:r>
              <a:rPr lang="zh-CN" sz="1200" dirty="0">
                <a:effectLst/>
                <a:latin typeface="Times New Roman" panose="02020603050405020304" pitchFamily="18" charset="0"/>
                <a:ea typeface="SimSun" panose="02010600030101010101" pitchFamily="2" charset="-122"/>
                <a:cs typeface="SimSun" panose="02010600030101010101" pitchFamily="2" charset="-122"/>
              </a:rPr>
              <a:t>的两岸负效果</a:t>
            </a:r>
            <a:r>
              <a:rPr lang="en-GB" sz="1200" dirty="0">
                <a:effectLst/>
                <a:latin typeface="Times New Roman" panose="02020603050405020304" pitchFamily="18" charset="0"/>
                <a:ea typeface="Times New Roman" panose="02020603050405020304" pitchFamily="18" charset="0"/>
              </a:rPr>
              <a:t> [Editorial: There is no need to exaggerate the negative effect of the cross-strait </a:t>
            </a:r>
            <a:r>
              <a:rPr lang="en-GB" sz="1200" dirty="0" err="1">
                <a:effectLst/>
                <a:latin typeface="Times New Roman" panose="02020603050405020304" pitchFamily="18" charset="0"/>
                <a:ea typeface="Times New Roman" panose="02020603050405020304" pitchFamily="18" charset="0"/>
              </a:rPr>
              <a:t>Diba</a:t>
            </a:r>
            <a:r>
              <a:rPr lang="en-GB" sz="1200" dirty="0">
                <a:effectLst/>
                <a:latin typeface="Times New Roman" panose="02020603050405020304" pitchFamily="18" charset="0"/>
                <a:ea typeface="Times New Roman" panose="02020603050405020304" pitchFamily="18" charset="0"/>
              </a:rPr>
              <a:t> expedition],” 2016). </a:t>
            </a:r>
          </a:p>
          <a:p>
            <a:pPr marL="0" indent="0">
              <a:lnSpc>
                <a:spcPct val="90000"/>
              </a:lnSpc>
              <a:buNone/>
            </a:pPr>
            <a:endParaRPr lang="en-US" sz="900" dirty="0"/>
          </a:p>
        </p:txBody>
      </p:sp>
    </p:spTree>
    <p:extLst>
      <p:ext uri="{BB962C8B-B14F-4D97-AF65-F5344CB8AC3E}">
        <p14:creationId xmlns:p14="http://schemas.microsoft.com/office/powerpoint/2010/main" val="49443667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8083125-631E-4D8A-2FDC-01163AC2CCDC}"/>
              </a:ext>
            </a:extLst>
          </p:cNvPr>
          <p:cNvSpPr>
            <a:spLocks noGrp="1"/>
          </p:cNvSpPr>
          <p:nvPr>
            <p:ph idx="1"/>
          </p:nvPr>
        </p:nvSpPr>
        <p:spPr>
          <a:xfrm>
            <a:off x="628650" y="935421"/>
            <a:ext cx="7886699" cy="4740165"/>
          </a:xfrm>
        </p:spPr>
        <p:txBody>
          <a:bodyPr>
            <a:normAutofit/>
          </a:bodyPr>
          <a:lstStyle/>
          <a:p>
            <a:pPr indent="457200">
              <a:lnSpc>
                <a:spcPct val="150000"/>
              </a:lnSpc>
            </a:pPr>
            <a:r>
              <a:rPr lang="en-GB" sz="1400" dirty="0">
                <a:solidFill>
                  <a:srgbClr val="FFFFFF"/>
                </a:solidFill>
                <a:effectLst/>
                <a:latin typeface="Times New Roman" panose="02020603050405020304" pitchFamily="18" charset="0"/>
                <a:ea typeface="Times New Roman" panose="02020603050405020304" pitchFamily="18" charset="0"/>
              </a:rPr>
              <a:t>…..</a:t>
            </a:r>
          </a:p>
          <a:p>
            <a:pPr indent="457200">
              <a:lnSpc>
                <a:spcPct val="150000"/>
              </a:lnSpc>
            </a:pPr>
            <a:endParaRPr lang="en-GB" sz="1400" dirty="0">
              <a:solidFill>
                <a:srgbClr val="FFFFFF"/>
              </a:solidFill>
              <a:effectLst/>
              <a:latin typeface="Times New Roman" panose="02020603050405020304" pitchFamily="18" charset="0"/>
              <a:ea typeface="Times New Roman" panose="02020603050405020304" pitchFamily="18" charset="0"/>
            </a:endParaRPr>
          </a:p>
          <a:p>
            <a:pPr>
              <a:lnSpc>
                <a:spcPct val="150000"/>
              </a:lnSpc>
            </a:pPr>
            <a:r>
              <a:rPr lang="en-GB" sz="1400" dirty="0">
                <a:solidFill>
                  <a:srgbClr val="FFFFFF"/>
                </a:solidFill>
                <a:effectLst/>
                <a:latin typeface="Times New Roman" panose="02020603050405020304" pitchFamily="18" charset="0"/>
                <a:ea typeface="Times New Roman" panose="02020603050405020304" pitchFamily="18" charset="0"/>
              </a:rPr>
              <a:t>	Finally, with the </a:t>
            </a:r>
            <a:r>
              <a:rPr lang="en-US" sz="1400" dirty="0">
                <a:solidFill>
                  <a:srgbClr val="FFFFFF"/>
                </a:solidFill>
                <a:effectLst/>
                <a:latin typeface="Times New Roman" panose="02020603050405020304" pitchFamily="18" charset="0"/>
                <a:ea typeface="Times New Roman" panose="02020603050405020304" pitchFamily="18" charset="0"/>
              </a:rPr>
              <a:t>increasing interest in the innovative and evolving forms of cyber nationalism facilitated by rapid developments in social media technologies, research from the perspective of multimodal discourse analysis </a:t>
            </a:r>
            <a:r>
              <a:rPr lang="en-GB" sz="1400" dirty="0">
                <a:solidFill>
                  <a:srgbClr val="FFFFFF"/>
                </a:solidFill>
                <a:effectLst/>
                <a:latin typeface="Times New Roman" panose="02020603050405020304" pitchFamily="18" charset="0"/>
                <a:ea typeface="Times New Roman" panose="02020603050405020304" pitchFamily="18" charset="0"/>
              </a:rPr>
              <a:t>remains an important but underdeveloped area. Based on a social semiotic multimodal analysis of use of nationalist memes in a cyber nationalist event, this study contributes to highlighting the playful, creative and carnivalesque characteristics of new forms of nationalist movements in China. At the same time, the research also highlights the complex digital media ecology of control and censorship that manifests in innovation and creative responses within a layered and constantly shifting environment </a:t>
            </a:r>
            <a:r>
              <a:rPr lang="en-US" sz="1400" kern="100" dirty="0">
                <a:solidFill>
                  <a:srgbClr val="FFFFFF"/>
                </a:solidFill>
                <a:effectLst/>
                <a:latin typeface="Times New Roman" panose="02020603050405020304" pitchFamily="18" charset="0"/>
                <a:ea typeface="DengXian" panose="02010600030101010101" pitchFamily="2" charset="-122"/>
              </a:rPr>
              <a:t>(Author removed 2021b</a:t>
            </a:r>
            <a:r>
              <a:rPr lang="en-GB" sz="1400" dirty="0">
                <a:solidFill>
                  <a:srgbClr val="FFFFFF"/>
                </a:solidFill>
                <a:effectLst/>
                <a:latin typeface="Times New Roman" panose="02020603050405020304" pitchFamily="18" charset="0"/>
                <a:ea typeface="Times New Roman" panose="02020603050405020304" pitchFamily="18" charset="0"/>
              </a:rPr>
              <a:t>). Finally, through a multimodal analysis of the nationalist campaign the research also draws attention to the ways in which the Chinese digital environment continues to provide a rich source and an analytic challenge to forms of discourse analysis (</a:t>
            </a:r>
            <a:r>
              <a:rPr lang="en-US" sz="1400" kern="100" dirty="0">
                <a:solidFill>
                  <a:srgbClr val="FFFFFF"/>
                </a:solidFill>
                <a:effectLst/>
                <a:latin typeface="Times New Roman" panose="02020603050405020304" pitchFamily="18" charset="0"/>
                <a:ea typeface="DengXian" panose="02010600030101010101" pitchFamily="2" charset="-122"/>
              </a:rPr>
              <a:t>Author removed</a:t>
            </a:r>
            <a:r>
              <a:rPr lang="en-GB" sz="1400" dirty="0">
                <a:solidFill>
                  <a:srgbClr val="FFFFFF"/>
                </a:solidFill>
                <a:effectLst/>
                <a:latin typeface="Times New Roman" panose="02020603050405020304" pitchFamily="18" charset="0"/>
                <a:ea typeface="Times New Roman" panose="02020603050405020304" pitchFamily="18" charset="0"/>
              </a:rPr>
              <a:t> 2022).</a:t>
            </a:r>
          </a:p>
          <a:p>
            <a:pPr>
              <a:lnSpc>
                <a:spcPct val="90000"/>
              </a:lnSpc>
            </a:pPr>
            <a:endParaRPr lang="en-US" sz="1200" dirty="0">
              <a:solidFill>
                <a:srgbClr val="FFFFFF"/>
              </a:solidFill>
            </a:endParaRPr>
          </a:p>
        </p:txBody>
      </p:sp>
    </p:spTree>
    <p:extLst>
      <p:ext uri="{BB962C8B-B14F-4D97-AF65-F5344CB8AC3E}">
        <p14:creationId xmlns:p14="http://schemas.microsoft.com/office/powerpoint/2010/main" val="393975823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3C8DD-22B8-7209-55D4-A520BDE65497}"/>
              </a:ext>
            </a:extLst>
          </p:cNvPr>
          <p:cNvSpPr>
            <a:spLocks noGrp="1"/>
          </p:cNvSpPr>
          <p:nvPr>
            <p:ph type="title"/>
          </p:nvPr>
        </p:nvSpPr>
        <p:spPr>
          <a:xfrm>
            <a:off x="350041" y="586855"/>
            <a:ext cx="2401025" cy="3387497"/>
          </a:xfrm>
        </p:spPr>
        <p:txBody>
          <a:bodyPr anchor="b">
            <a:normAutofit/>
          </a:bodyPr>
          <a:lstStyle/>
          <a:p>
            <a:pPr algn="r"/>
            <a:r>
              <a:rPr lang="en-US" sz="3500">
                <a:solidFill>
                  <a:srgbClr val="FFFFFF"/>
                </a:solidFill>
                <a:latin typeface="Times New Roman" panose="02020603050405020304" pitchFamily="18" charset="0"/>
                <a:cs typeface="Times New Roman" panose="02020603050405020304" pitchFamily="18" charset="0"/>
              </a:rPr>
              <a:t>Building a Research Trajectory</a:t>
            </a:r>
          </a:p>
        </p:txBody>
      </p:sp>
      <p:sp>
        <p:nvSpPr>
          <p:cNvPr id="3" name="Content Placeholder 2">
            <a:extLst>
              <a:ext uri="{FF2B5EF4-FFF2-40B4-BE49-F238E27FC236}">
                <a16:creationId xmlns:a16="http://schemas.microsoft.com/office/drawing/2014/main" id="{E0F1AFD2-C66B-3561-3857-6F9CD4B8DA69}"/>
              </a:ext>
            </a:extLst>
          </p:cNvPr>
          <p:cNvSpPr>
            <a:spLocks noGrp="1"/>
          </p:cNvSpPr>
          <p:nvPr>
            <p:ph idx="1"/>
          </p:nvPr>
        </p:nvSpPr>
        <p:spPr>
          <a:xfrm>
            <a:off x="3607694" y="649480"/>
            <a:ext cx="4916510" cy="5546047"/>
          </a:xfrm>
        </p:spPr>
        <p:txBody>
          <a:bodyPr anchor="ctr">
            <a:normAutofit/>
          </a:bodyPr>
          <a:lstStyle/>
          <a:p>
            <a:pPr>
              <a:lnSpc>
                <a:spcPct val="90000"/>
              </a:lnSpc>
            </a:pPr>
            <a:r>
              <a:rPr lang="en-US" sz="1700">
                <a:latin typeface="Times New Roman" panose="02020603050405020304" pitchFamily="18" charset="0"/>
                <a:cs typeface="Times New Roman" panose="02020603050405020304" pitchFamily="18" charset="0"/>
              </a:rPr>
              <a:t>Chinese Social Media 1 – 2019. (the phenomena) </a:t>
            </a:r>
            <a:r>
              <a:rPr lang="en-US" sz="1700" i="1">
                <a:latin typeface="Times New Roman" panose="02020603050405020304" pitchFamily="18" charset="0"/>
                <a:cs typeface="Times New Roman" panose="02020603050405020304" pitchFamily="18" charset="0"/>
              </a:rPr>
              <a:t>Book Chapter </a:t>
            </a:r>
          </a:p>
          <a:p>
            <a:pPr>
              <a:lnSpc>
                <a:spcPct val="90000"/>
              </a:lnSpc>
            </a:pPr>
            <a:r>
              <a:rPr lang="en-US" sz="1700">
                <a:latin typeface="Times New Roman" panose="02020603050405020304" pitchFamily="18" charset="0"/>
                <a:cs typeface="Times New Roman" panose="02020603050405020304" pitchFamily="18" charset="0"/>
              </a:rPr>
              <a:t>Hidden in Plain Sight – (illustrate the differences) 2021 </a:t>
            </a:r>
            <a:r>
              <a:rPr lang="en-US" sz="1700" i="1">
                <a:latin typeface="Times New Roman" panose="02020603050405020304" pitchFamily="18" charset="0"/>
                <a:cs typeface="Times New Roman" panose="02020603050405020304" pitchFamily="18" charset="0"/>
              </a:rPr>
              <a:t>Discourse Studies</a:t>
            </a:r>
          </a:p>
          <a:p>
            <a:pPr>
              <a:lnSpc>
                <a:spcPct val="90000"/>
              </a:lnSpc>
            </a:pPr>
            <a:r>
              <a:rPr lang="en-US" sz="1700">
                <a:latin typeface="Times New Roman" panose="02020603050405020304" pitchFamily="18" charset="0"/>
                <a:cs typeface="Times New Roman" panose="02020603050405020304" pitchFamily="18" charset="0"/>
              </a:rPr>
              <a:t>Chinese Social Media 2 (a unique environment and analytic/methodology challenge) - 2021 </a:t>
            </a:r>
            <a:r>
              <a:rPr lang="en-US" sz="1700" i="1">
                <a:latin typeface="Times New Roman" panose="02020603050405020304" pitchFamily="18" charset="0"/>
                <a:cs typeface="Times New Roman" panose="02020603050405020304" pitchFamily="18" charset="0"/>
              </a:rPr>
              <a:t>Discourse, Context and Media </a:t>
            </a:r>
          </a:p>
          <a:p>
            <a:pPr>
              <a:lnSpc>
                <a:spcPct val="90000"/>
              </a:lnSpc>
            </a:pPr>
            <a:r>
              <a:rPr lang="en-US" sz="1700">
                <a:latin typeface="Times New Roman" panose="02020603050405020304" pitchFamily="18" charset="0"/>
                <a:cs typeface="Times New Roman" panose="02020603050405020304" pitchFamily="18" charset="0"/>
              </a:rPr>
              <a:t>Dingtalk 2021 – (Carnivalesque/ flexible Memes Spontaneous Cross Platform) </a:t>
            </a:r>
            <a:r>
              <a:rPr lang="en-US" sz="1700" i="1">
                <a:latin typeface="Times New Roman" panose="02020603050405020304" pitchFamily="18" charset="0"/>
                <a:cs typeface="Times New Roman" panose="02020603050405020304" pitchFamily="18" charset="0"/>
              </a:rPr>
              <a:t>Discourse Context and Media </a:t>
            </a:r>
          </a:p>
          <a:p>
            <a:pPr>
              <a:lnSpc>
                <a:spcPct val="90000"/>
              </a:lnSpc>
            </a:pPr>
            <a:r>
              <a:rPr lang="en-US" sz="1700">
                <a:latin typeface="Times New Roman" panose="02020603050405020304" pitchFamily="18" charset="0"/>
                <a:cs typeface="Times New Roman" panose="02020603050405020304" pitchFamily="18" charset="0"/>
              </a:rPr>
              <a:t>Diba Expedition 2023 – (Organised cross platforms, new audience) </a:t>
            </a:r>
            <a:r>
              <a:rPr lang="en-US" sz="1700" i="1">
                <a:latin typeface="Times New Roman" panose="02020603050405020304" pitchFamily="18" charset="0"/>
                <a:cs typeface="Times New Roman" panose="02020603050405020304" pitchFamily="18" charset="0"/>
              </a:rPr>
              <a:t>Social Semiotics </a:t>
            </a:r>
          </a:p>
          <a:p>
            <a:pPr marL="0" indent="0">
              <a:lnSpc>
                <a:spcPct val="90000"/>
              </a:lnSpc>
              <a:buNone/>
            </a:pPr>
            <a:endParaRPr lang="en-US" sz="1700">
              <a:latin typeface="Times New Roman" panose="02020603050405020304" pitchFamily="18" charset="0"/>
              <a:cs typeface="Times New Roman" panose="02020603050405020304" pitchFamily="18" charset="0"/>
            </a:endParaRPr>
          </a:p>
          <a:p>
            <a:pPr>
              <a:lnSpc>
                <a:spcPct val="90000"/>
              </a:lnSpc>
            </a:pPr>
            <a:r>
              <a:rPr lang="en-US" sz="1700">
                <a:latin typeface="Times New Roman" panose="02020603050405020304" pitchFamily="18" charset="0"/>
                <a:cs typeface="Times New Roman" panose="02020603050405020304" pitchFamily="18" charset="0"/>
              </a:rPr>
              <a:t>Danmu Translation – Submitted  (Bilibili/Danmu for Translation)</a:t>
            </a:r>
          </a:p>
          <a:p>
            <a:pPr>
              <a:lnSpc>
                <a:spcPct val="90000"/>
              </a:lnSpc>
            </a:pPr>
            <a:r>
              <a:rPr lang="en-US" sz="1700">
                <a:latin typeface="Times New Roman" panose="02020603050405020304" pitchFamily="18" charset="0"/>
                <a:cs typeface="Times New Roman" panose="02020603050405020304" pitchFamily="18" charset="0"/>
              </a:rPr>
              <a:t>Passing the Whistle – Drafted (Creativity and Platform Censorship)</a:t>
            </a:r>
          </a:p>
          <a:p>
            <a:pPr>
              <a:lnSpc>
                <a:spcPct val="90000"/>
              </a:lnSpc>
            </a:pPr>
            <a:r>
              <a:rPr lang="en-US" sz="1700">
                <a:latin typeface="Times New Roman" panose="02020603050405020304" pitchFamily="18" charset="0"/>
                <a:cs typeface="Times New Roman" panose="02020603050405020304" pitchFamily="18" charset="0"/>
              </a:rPr>
              <a:t>Health Memes - In Prep* (Regional Humour)</a:t>
            </a:r>
          </a:p>
          <a:p>
            <a:pPr>
              <a:lnSpc>
                <a:spcPct val="90000"/>
              </a:lnSpc>
            </a:pPr>
            <a:r>
              <a:rPr lang="en-US" sz="1700">
                <a:latin typeface="Times New Roman" panose="02020603050405020304" pitchFamily="18" charset="0"/>
                <a:cs typeface="Times New Roman" panose="02020603050405020304" pitchFamily="18" charset="0"/>
              </a:rPr>
              <a:t>Danmu on News Interviews – Early Stage, Abstract (use of danmu to comment on English news interviews) </a:t>
            </a:r>
          </a:p>
          <a:p>
            <a:pPr>
              <a:lnSpc>
                <a:spcPct val="90000"/>
              </a:lnSpc>
            </a:pPr>
            <a:endParaRPr lang="en-US" sz="1700"/>
          </a:p>
        </p:txBody>
      </p:sp>
    </p:spTree>
    <p:extLst>
      <p:ext uri="{BB962C8B-B14F-4D97-AF65-F5344CB8AC3E}">
        <p14:creationId xmlns:p14="http://schemas.microsoft.com/office/powerpoint/2010/main" val="141108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The purpose of analysis?</a:t>
            </a:r>
          </a:p>
        </p:txBody>
      </p:sp>
      <p:graphicFrame>
        <p:nvGraphicFramePr>
          <p:cNvPr id="5" name="Content Placeholder 2">
            <a:extLst>
              <a:ext uri="{FF2B5EF4-FFF2-40B4-BE49-F238E27FC236}">
                <a16:creationId xmlns:a16="http://schemas.microsoft.com/office/drawing/2014/main" id="{3FCFBF6E-4F42-42CF-AEAB-06D2B1117407}"/>
              </a:ext>
            </a:extLst>
          </p:cNvPr>
          <p:cNvGraphicFramePr>
            <a:graphicFrameLocks noGrp="1"/>
          </p:cNvGraphicFramePr>
          <p:nvPr>
            <p:ph idx="1"/>
            <p:extLst>
              <p:ext uri="{D42A27DB-BD31-4B8C-83A1-F6EECF244321}">
                <p14:modId xmlns:p14="http://schemas.microsoft.com/office/powerpoint/2010/main" val="151754064"/>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452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Remember: Analysis does not speak for itself.</a:t>
            </a:r>
          </a:p>
        </p:txBody>
      </p:sp>
      <p:sp>
        <p:nvSpPr>
          <p:cNvPr id="3" name="Content Placeholder 2"/>
          <p:cNvSpPr>
            <a:spLocks noGrp="1"/>
          </p:cNvSpPr>
          <p:nvPr>
            <p:ph idx="1"/>
          </p:nvPr>
        </p:nvSpPr>
        <p:spPr>
          <a:xfrm>
            <a:off x="3607694" y="325822"/>
            <a:ext cx="4916510" cy="6085488"/>
          </a:xfrm>
        </p:spPr>
        <p:txBody>
          <a:bodyPr anchor="ctr">
            <a:normAutofit lnSpcReduction="10000"/>
          </a:bodyPr>
          <a:lstStyle/>
          <a:p>
            <a:r>
              <a:rPr lang="en-US" sz="1700" dirty="0"/>
              <a:t>Different disciplines have different ways of doing this and what counts as analysis. </a:t>
            </a:r>
          </a:p>
          <a:p>
            <a:endParaRPr lang="en-US" sz="1700" dirty="0"/>
          </a:p>
          <a:p>
            <a:r>
              <a:rPr lang="en-US" sz="1700" dirty="0"/>
              <a:t>These have been developed over a long time and may look strange from the outside but are the established ground rules and conventions that underpin the forms of persuasion and evidence for your argument. </a:t>
            </a:r>
          </a:p>
          <a:p>
            <a:endParaRPr lang="en-US" sz="1700" dirty="0"/>
          </a:p>
          <a:p>
            <a:r>
              <a:rPr lang="en-US" sz="1700" dirty="0"/>
              <a:t>Quantitative analysis and the power of numbers. Numbers do the arguing.</a:t>
            </a:r>
          </a:p>
          <a:p>
            <a:r>
              <a:rPr lang="en-US" sz="1700" dirty="0"/>
              <a:t>Qualitative analysis and the power of observation. Words do the arguing. </a:t>
            </a:r>
          </a:p>
          <a:p>
            <a:endParaRPr lang="en-US" sz="1700" dirty="0"/>
          </a:p>
          <a:p>
            <a:pPr marL="0" indent="0">
              <a:buNone/>
            </a:pPr>
            <a:r>
              <a:rPr lang="en-US" sz="1700" i="1" dirty="0"/>
              <a:t>But not really </a:t>
            </a:r>
            <a:r>
              <a:rPr lang="mr-IN" sz="1700" i="1" dirty="0"/>
              <a:t>–</a:t>
            </a:r>
            <a:r>
              <a:rPr lang="en-US" sz="1700" i="1" dirty="0"/>
              <a:t> it may look like and be presented as the evidence being objective/factual but it never is </a:t>
            </a:r>
            <a:r>
              <a:rPr lang="mr-IN" sz="1700" i="1" dirty="0"/>
              <a:t>–</a:t>
            </a:r>
            <a:r>
              <a:rPr lang="en-US" sz="1700" i="1" dirty="0"/>
              <a:t> it is always the product of human interpretation</a:t>
            </a:r>
            <a:r>
              <a:rPr lang="mr-IN" sz="1700" i="1" dirty="0"/>
              <a:t>–</a:t>
            </a:r>
            <a:r>
              <a:rPr lang="en-US" sz="1700" i="1" dirty="0"/>
              <a:t> it is an artifact of the researcher’s goals and disciplinary principles. </a:t>
            </a:r>
          </a:p>
          <a:p>
            <a:pPr marL="0" indent="0">
              <a:buNone/>
            </a:pPr>
            <a:endParaRPr lang="en-US" sz="1700" b="1" i="1" dirty="0"/>
          </a:p>
          <a:p>
            <a:pPr marL="0" indent="0">
              <a:buNone/>
            </a:pPr>
            <a:r>
              <a:rPr lang="en-US" sz="1700" b="1" i="1" dirty="0"/>
              <a:t>Analysis is then the art of persuasion using the skills of writing to bring the evidence and argument together. </a:t>
            </a:r>
          </a:p>
          <a:p>
            <a:endParaRPr lang="en-US" sz="1700" dirty="0"/>
          </a:p>
        </p:txBody>
      </p:sp>
    </p:spTree>
    <p:extLst>
      <p:ext uri="{BB962C8B-B14F-4D97-AF65-F5344CB8AC3E}">
        <p14:creationId xmlns:p14="http://schemas.microsoft.com/office/powerpoint/2010/main" val="215183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24786" y="456345"/>
            <a:ext cx="2333768" cy="3556097"/>
          </a:xfrm>
        </p:spPr>
        <p:txBody>
          <a:bodyPr anchor="b">
            <a:normAutofit/>
          </a:bodyPr>
          <a:lstStyle/>
          <a:p>
            <a:pPr algn="r"/>
            <a:r>
              <a:rPr lang="en-US" sz="3500">
                <a:solidFill>
                  <a:srgbClr val="FFFFFF"/>
                </a:solidFill>
                <a:latin typeface="Times New Roman"/>
                <a:cs typeface="Times New Roman"/>
              </a:rPr>
              <a:t>The Rule of Threes.</a:t>
            </a:r>
          </a:p>
        </p:txBody>
      </p:sp>
      <p:sp>
        <p:nvSpPr>
          <p:cNvPr id="3" name="Content Placeholder 2"/>
          <p:cNvSpPr>
            <a:spLocks noGrp="1"/>
          </p:cNvSpPr>
          <p:nvPr>
            <p:ph idx="1"/>
          </p:nvPr>
        </p:nvSpPr>
        <p:spPr>
          <a:xfrm>
            <a:off x="3516005" y="511389"/>
            <a:ext cx="2343213" cy="5848468"/>
          </a:xfrm>
        </p:spPr>
        <p:txBody>
          <a:bodyPr anchor="ctr">
            <a:normAutofit/>
          </a:bodyPr>
          <a:lstStyle/>
          <a:p>
            <a:r>
              <a:rPr lang="en-US" sz="1700" dirty="0"/>
              <a:t>Organised around the rule of threes </a:t>
            </a:r>
          </a:p>
          <a:p>
            <a:endParaRPr lang="en-US" sz="1700" dirty="0"/>
          </a:p>
          <a:p>
            <a:r>
              <a:rPr lang="en-US" sz="1700" dirty="0"/>
              <a:t>1. Illustration Identifying the phenomenon? </a:t>
            </a:r>
          </a:p>
          <a:p>
            <a:endParaRPr lang="en-US" sz="1700" dirty="0"/>
          </a:p>
          <a:p>
            <a:r>
              <a:rPr lang="en-US" sz="1700" dirty="0"/>
              <a:t>2 level Depth. Being led into the woods </a:t>
            </a:r>
          </a:p>
          <a:p>
            <a:endParaRPr lang="en-US" sz="1700" dirty="0"/>
          </a:p>
          <a:p>
            <a:r>
              <a:rPr lang="en-US" sz="1700" dirty="0"/>
              <a:t>3. The 3</a:t>
            </a:r>
            <a:r>
              <a:rPr lang="en-US" sz="1700" baseline="30000" dirty="0"/>
              <a:t>rd</a:t>
            </a:r>
            <a:r>
              <a:rPr lang="en-US" sz="1700" dirty="0"/>
              <a:t> level of depth. Arriving at the magic center in the forest.</a:t>
            </a:r>
          </a:p>
        </p:txBody>
      </p:sp>
      <p:pic>
        <p:nvPicPr>
          <p:cNvPr id="4" name="Picture 3" descr="Screenshot 2020-11-09 at 08.52.18.png"/>
          <p:cNvPicPr>
            <a:picLocks noChangeAspect="1"/>
          </p:cNvPicPr>
          <p:nvPr/>
        </p:nvPicPr>
        <p:blipFill rotWithShape="1">
          <a:blip r:embed="rId2">
            <a:extLst>
              <a:ext uri="{28A0092B-C50C-407E-A947-70E740481C1C}">
                <a14:useLocalDpi xmlns:a14="http://schemas.microsoft.com/office/drawing/2010/main" val="0"/>
              </a:ext>
            </a:extLst>
          </a:blip>
          <a:srcRect l="2842" r="12606" b="-5"/>
          <a:stretch/>
        </p:blipFill>
        <p:spPr>
          <a:xfrm>
            <a:off x="6248967" y="-10140"/>
            <a:ext cx="2895033" cy="2311316"/>
          </a:xfrm>
          <a:prstGeom prst="rect">
            <a:avLst/>
          </a:prstGeom>
        </p:spPr>
      </p:pic>
      <p:pic>
        <p:nvPicPr>
          <p:cNvPr id="7" name="Picture 6" descr="Screenshot 2020-11-09 at 12.13.08.png"/>
          <p:cNvPicPr>
            <a:picLocks noChangeAspect="1"/>
          </p:cNvPicPr>
          <p:nvPr/>
        </p:nvPicPr>
        <p:blipFill rotWithShape="1">
          <a:blip r:embed="rId3">
            <a:extLst>
              <a:ext uri="{28A0092B-C50C-407E-A947-70E740481C1C}">
                <a14:useLocalDpi xmlns:a14="http://schemas.microsoft.com/office/drawing/2010/main" val="0"/>
              </a:ext>
            </a:extLst>
          </a:blip>
          <a:srcRect l="3775" r="6" b="6"/>
          <a:stretch/>
        </p:blipFill>
        <p:spPr>
          <a:xfrm>
            <a:off x="6248967" y="4571454"/>
            <a:ext cx="2895033" cy="2286543"/>
          </a:xfrm>
          <a:prstGeom prst="rect">
            <a:avLst/>
          </a:prstGeom>
        </p:spPr>
      </p:pic>
      <p:pic>
        <p:nvPicPr>
          <p:cNvPr id="5" name="Picture 4" descr="Screenshot 2020-11-09 at 09.26.23.png"/>
          <p:cNvPicPr>
            <a:picLocks noChangeAspect="1"/>
          </p:cNvPicPr>
          <p:nvPr/>
        </p:nvPicPr>
        <p:blipFill rotWithShape="1">
          <a:blip r:embed="rId4">
            <a:extLst>
              <a:ext uri="{28A0092B-C50C-407E-A947-70E740481C1C}">
                <a14:useLocalDpi xmlns:a14="http://schemas.microsoft.com/office/drawing/2010/main" val="0"/>
              </a:ext>
            </a:extLst>
          </a:blip>
          <a:srcRect t="14905" r="2" b="30363"/>
          <a:stretch/>
        </p:blipFill>
        <p:spPr>
          <a:xfrm>
            <a:off x="6248967" y="2294552"/>
            <a:ext cx="2895033" cy="2313194"/>
          </a:xfrm>
          <a:prstGeom prst="rect">
            <a:avLst/>
          </a:prstGeom>
        </p:spPr>
      </p:pic>
    </p:spTree>
    <p:extLst>
      <p:ext uri="{BB962C8B-B14F-4D97-AF65-F5344CB8AC3E}">
        <p14:creationId xmlns:p14="http://schemas.microsoft.com/office/powerpoint/2010/main" val="105253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Each section has a purpose and builds up the layers of the analysis.</a:t>
            </a:r>
          </a:p>
        </p:txBody>
      </p:sp>
      <p:sp>
        <p:nvSpPr>
          <p:cNvPr id="3" name="Content Placeholder 2"/>
          <p:cNvSpPr>
            <a:spLocks noGrp="1"/>
          </p:cNvSpPr>
          <p:nvPr>
            <p:ph idx="1"/>
          </p:nvPr>
        </p:nvSpPr>
        <p:spPr>
          <a:xfrm>
            <a:off x="604344" y="1912435"/>
            <a:ext cx="5712373" cy="3993695"/>
          </a:xfrm>
        </p:spPr>
        <p:txBody>
          <a:bodyPr>
            <a:noAutofit/>
          </a:bodyPr>
          <a:lstStyle/>
          <a:p>
            <a:r>
              <a:rPr lang="en-US" sz="1800" dirty="0"/>
              <a:t>Organised around the rule of </a:t>
            </a:r>
            <a:r>
              <a:rPr lang="en-US" sz="1800" b="1" i="1" dirty="0"/>
              <a:t>threes</a:t>
            </a:r>
            <a:r>
              <a:rPr lang="en-US" sz="1800" dirty="0"/>
              <a:t> is an ideal structure</a:t>
            </a:r>
          </a:p>
          <a:p>
            <a:endParaRPr lang="en-US" sz="1800" dirty="0"/>
          </a:p>
          <a:p>
            <a:r>
              <a:rPr lang="en-US" sz="1800" dirty="0"/>
              <a:t>1. Illustration (draw the focus to the phenomenon). Ok, you have something interesting.</a:t>
            </a:r>
          </a:p>
          <a:p>
            <a:endParaRPr lang="en-US" sz="1800" dirty="0"/>
          </a:p>
          <a:p>
            <a:r>
              <a:rPr lang="en-US" sz="1800" dirty="0"/>
              <a:t>2 level Depth. (Further layer of depth </a:t>
            </a:r>
            <a:r>
              <a:rPr lang="mr-IN" sz="1800" dirty="0"/>
              <a:t>–</a:t>
            </a:r>
            <a:r>
              <a:rPr lang="en-US" sz="1800" dirty="0"/>
              <a:t> Oh I did not see that </a:t>
            </a:r>
            <a:r>
              <a:rPr lang="mr-IN" sz="1800" dirty="0"/>
              <a:t>–</a:t>
            </a:r>
            <a:r>
              <a:rPr lang="en-US" sz="1800" dirty="0"/>
              <a:t> that’s interesting) something the reader may not have seen)  </a:t>
            </a:r>
          </a:p>
          <a:p>
            <a:endParaRPr lang="en-US" sz="1800" dirty="0"/>
          </a:p>
          <a:p>
            <a:r>
              <a:rPr lang="en-US" sz="1800" dirty="0"/>
              <a:t>3. The 3</a:t>
            </a:r>
            <a:r>
              <a:rPr lang="en-US" sz="1800" baseline="30000" dirty="0"/>
              <a:t>rd</a:t>
            </a:r>
            <a:r>
              <a:rPr lang="en-US" sz="1800" dirty="0"/>
              <a:t> level of depth. The surprise, the kicker the oh wow!</a:t>
            </a:r>
          </a:p>
        </p:txBody>
      </p:sp>
      <p:sp>
        <p:nvSpPr>
          <p:cNvPr id="4" name="Isosceles Triangle 15">
            <a:extLst>
              <a:ext uri="{FF2B5EF4-FFF2-40B4-BE49-F238E27FC236}">
                <a16:creationId xmlns:a16="http://schemas.microsoft.com/office/drawing/2014/main" id="{1E72BDDF-1C9B-C846-B6E1-6D848F636D18}"/>
              </a:ext>
            </a:extLst>
          </p:cNvPr>
          <p:cNvSpPr/>
          <p:nvPr/>
        </p:nvSpPr>
        <p:spPr>
          <a:xfrm rot="10800000">
            <a:off x="6725250" y="2398970"/>
            <a:ext cx="1179574" cy="102028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15">
            <a:extLst>
              <a:ext uri="{FF2B5EF4-FFF2-40B4-BE49-F238E27FC236}">
                <a16:creationId xmlns:a16="http://schemas.microsoft.com/office/drawing/2014/main" id="{8B3C95BF-699F-264F-8322-D35B7BB17A71}"/>
              </a:ext>
            </a:extLst>
          </p:cNvPr>
          <p:cNvSpPr/>
          <p:nvPr/>
        </p:nvSpPr>
        <p:spPr>
          <a:xfrm rot="10800000">
            <a:off x="6735761" y="3429000"/>
            <a:ext cx="1179574" cy="102028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Isosceles Triangle 15">
            <a:extLst>
              <a:ext uri="{FF2B5EF4-FFF2-40B4-BE49-F238E27FC236}">
                <a16:creationId xmlns:a16="http://schemas.microsoft.com/office/drawing/2014/main" id="{740D6B81-447F-C340-94BE-0D07981ECFF0}"/>
              </a:ext>
            </a:extLst>
          </p:cNvPr>
          <p:cNvSpPr/>
          <p:nvPr/>
        </p:nvSpPr>
        <p:spPr>
          <a:xfrm rot="10800000">
            <a:off x="6735761" y="4429798"/>
            <a:ext cx="1179574" cy="102028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167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b="1">
                <a:solidFill>
                  <a:srgbClr val="FFFFFF"/>
                </a:solidFill>
              </a:rPr>
              <a:t>DingTalk </a:t>
            </a:r>
            <a:r>
              <a:rPr lang="mr-IN" sz="3500" b="1">
                <a:solidFill>
                  <a:srgbClr val="FFFFFF"/>
                </a:solidFill>
              </a:rPr>
              <a:t>–</a:t>
            </a:r>
            <a:r>
              <a:rPr lang="en-US" sz="3500" b="1">
                <a:solidFill>
                  <a:srgbClr val="FFFFFF"/>
                </a:solidFill>
              </a:rPr>
              <a:t> the rule of 3s </a:t>
            </a:r>
            <a:r>
              <a:rPr lang="en-US" sz="3500" b="1" i="1">
                <a:solidFill>
                  <a:srgbClr val="FFFFFF"/>
                </a:solidFill>
              </a:rPr>
              <a:t>This, that and the other </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2000" dirty="0"/>
              <a:t>Argument Structure  </a:t>
            </a:r>
          </a:p>
          <a:p>
            <a:r>
              <a:rPr lang="en-US" sz="2000" dirty="0"/>
              <a:t>1  - an example  - Ok </a:t>
            </a:r>
          </a:p>
          <a:p>
            <a:r>
              <a:rPr lang="en-US" sz="2000" dirty="0"/>
              <a:t>2 </a:t>
            </a:r>
            <a:r>
              <a:rPr lang="mr-IN" sz="2000" dirty="0"/>
              <a:t>–</a:t>
            </a:r>
            <a:r>
              <a:rPr lang="en-US" sz="2000" dirty="0"/>
              <a:t> a collection – wow!</a:t>
            </a:r>
          </a:p>
          <a:p>
            <a:r>
              <a:rPr lang="en-US" sz="2000" dirty="0"/>
              <a:t>3 </a:t>
            </a:r>
            <a:r>
              <a:rPr lang="mr-IN" sz="2000" dirty="0"/>
              <a:t>–</a:t>
            </a:r>
            <a:r>
              <a:rPr lang="en-US" sz="2000" dirty="0"/>
              <a:t> a pattern - Wow wow!</a:t>
            </a:r>
          </a:p>
          <a:p>
            <a:endParaRPr lang="en-US" sz="2000" dirty="0"/>
          </a:p>
          <a:p>
            <a:r>
              <a:rPr lang="en-US" sz="2000" dirty="0"/>
              <a:t>Depth of analysis </a:t>
            </a:r>
          </a:p>
          <a:p>
            <a:pPr marL="0" indent="0">
              <a:buNone/>
            </a:pPr>
            <a:r>
              <a:rPr lang="en-US" sz="2000" dirty="0"/>
              <a:t>1. Phenomena – one star campaign </a:t>
            </a:r>
          </a:p>
          <a:p>
            <a:pPr marL="0" indent="0">
              <a:buNone/>
            </a:pPr>
            <a:endParaRPr lang="en-US" sz="2000" dirty="0"/>
          </a:p>
          <a:p>
            <a:pPr marL="0" indent="0">
              <a:buNone/>
            </a:pPr>
            <a:r>
              <a:rPr lang="en-US" sz="2000" dirty="0"/>
              <a:t>2. Adding depth to the analysis. </a:t>
            </a:r>
            <a:r>
              <a:rPr lang="mr-IN" sz="2000" dirty="0"/>
              <a:t>–</a:t>
            </a:r>
            <a:r>
              <a:rPr lang="en-US" sz="2000" dirty="0"/>
              <a:t> cross platform</a:t>
            </a:r>
          </a:p>
          <a:p>
            <a:pPr marL="0" indent="0">
              <a:buNone/>
            </a:pPr>
            <a:endParaRPr lang="en-US" sz="2000" dirty="0"/>
          </a:p>
          <a:p>
            <a:pPr marL="0" indent="0">
              <a:buNone/>
            </a:pPr>
            <a:r>
              <a:rPr lang="en-US" sz="2000" dirty="0"/>
              <a:t> 3. The kicker, the unexpected. The kickback and the final obliteration of the video</a:t>
            </a:r>
          </a:p>
        </p:txBody>
      </p:sp>
    </p:spTree>
    <p:extLst>
      <p:ext uri="{BB962C8B-B14F-4D97-AF65-F5344CB8AC3E}">
        <p14:creationId xmlns:p14="http://schemas.microsoft.com/office/powerpoint/2010/main" val="200680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15" y="314077"/>
            <a:ext cx="6617348" cy="1143000"/>
          </a:xfrm>
        </p:spPr>
        <p:txBody>
          <a:bodyPr/>
          <a:lstStyle/>
          <a:p>
            <a:r>
              <a:rPr lang="en-US" sz="4000" dirty="0"/>
              <a:t>Signposting</a:t>
            </a:r>
            <a:r>
              <a:rPr lang="en-US" dirty="0"/>
              <a:t> </a:t>
            </a:r>
          </a:p>
        </p:txBody>
      </p:sp>
      <p:sp>
        <p:nvSpPr>
          <p:cNvPr id="3" name="Content Placeholder 2"/>
          <p:cNvSpPr>
            <a:spLocks noGrp="1"/>
          </p:cNvSpPr>
          <p:nvPr>
            <p:ph idx="1"/>
          </p:nvPr>
        </p:nvSpPr>
        <p:spPr>
          <a:xfrm>
            <a:off x="457200" y="1820919"/>
            <a:ext cx="8229600" cy="922282"/>
          </a:xfrm>
        </p:spPr>
        <p:txBody>
          <a:bodyPr>
            <a:normAutofit lnSpcReduction="10000"/>
          </a:bodyPr>
          <a:lstStyle/>
          <a:p>
            <a:r>
              <a:rPr lang="en-US" sz="2000" dirty="0"/>
              <a:t>You have been working on your article/thesis for ages, even years </a:t>
            </a:r>
            <a:r>
              <a:rPr lang="mr-IN" sz="2000" dirty="0"/>
              <a:t>–</a:t>
            </a:r>
            <a:r>
              <a:rPr lang="en-US" sz="2000" dirty="0"/>
              <a:t> you know it inside out </a:t>
            </a:r>
            <a:r>
              <a:rPr lang="mr-IN" sz="2000" dirty="0"/>
              <a:t>–</a:t>
            </a:r>
            <a:r>
              <a:rPr lang="en-US" sz="2000" dirty="0"/>
              <a:t> the reader has not </a:t>
            </a:r>
            <a:r>
              <a:rPr lang="mr-IN" sz="2000" dirty="0"/>
              <a:t>–</a:t>
            </a:r>
            <a:r>
              <a:rPr lang="en-US" sz="2000" dirty="0"/>
              <a:t> the reader will be reading it for the first time – so you need to guide them through your research.  </a:t>
            </a:r>
          </a:p>
        </p:txBody>
      </p:sp>
      <p:pic>
        <p:nvPicPr>
          <p:cNvPr id="4" name="Picture 3" descr="Screenshot 2020-11-09 at 09.18.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5" y="3429000"/>
            <a:ext cx="5044435" cy="2769797"/>
          </a:xfrm>
          <a:prstGeom prst="rect">
            <a:avLst/>
          </a:prstGeom>
        </p:spPr>
      </p:pic>
      <p:pic>
        <p:nvPicPr>
          <p:cNvPr id="5" name="Picture 4" descr="Screenshot 2020-11-09 at 09.26.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895" y="3107701"/>
            <a:ext cx="2451103" cy="3577820"/>
          </a:xfrm>
          <a:prstGeom prst="rect">
            <a:avLst/>
          </a:prstGeom>
        </p:spPr>
      </p:pic>
      <p:pic>
        <p:nvPicPr>
          <p:cNvPr id="6" name="Picture 5" descr="Screenshot 2020-11-09 at 09.24.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273" y="397104"/>
            <a:ext cx="1759818" cy="1343432"/>
          </a:xfrm>
          <a:prstGeom prst="rect">
            <a:avLst/>
          </a:prstGeom>
        </p:spPr>
      </p:pic>
    </p:spTree>
    <p:extLst>
      <p:ext uri="{BB962C8B-B14F-4D97-AF65-F5344CB8AC3E}">
        <p14:creationId xmlns:p14="http://schemas.microsoft.com/office/powerpoint/2010/main" val="419617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1644</TotalTime>
  <Words>2131</Words>
  <Application>Microsoft Macintosh PowerPoint</Application>
  <PresentationFormat>On-screen Show (4:3)</PresentationFormat>
  <Paragraphs>118</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Matura MT Script Capitals</vt:lpstr>
      <vt:lpstr>Times New Roman</vt:lpstr>
      <vt:lpstr>Office Theme</vt:lpstr>
      <vt:lpstr>The Anatomy and Craft of Analysis </vt:lpstr>
      <vt:lpstr>PowerPoint Presentation</vt:lpstr>
      <vt:lpstr>The Inverted Pyramids </vt:lpstr>
      <vt:lpstr>The purpose of analysis?</vt:lpstr>
      <vt:lpstr>Remember: Analysis does not speak for itself.</vt:lpstr>
      <vt:lpstr>The Rule of Threes.</vt:lpstr>
      <vt:lpstr>Each section has a purpose and builds up the layers of the analysis.</vt:lpstr>
      <vt:lpstr>DingTalk – the rule of 3s This, that and the other </vt:lpstr>
      <vt:lpstr>Signposting </vt:lpstr>
      <vt:lpstr> Signposting, signposting, signposting!!! Beginning with a guide for the reader. </vt:lpstr>
      <vt:lpstr>PowerPoint Presentation</vt:lpstr>
      <vt:lpstr>Analysis Section 1.  One Star Reviews Establish the Phenomenon</vt:lpstr>
      <vt:lpstr>One Star Reviews Identifying the Phenomenon. Example 1</vt:lpstr>
      <vt:lpstr>Example 2. Establishing the example as a Phenomena  A collection!</vt:lpstr>
      <vt:lpstr>Summary, Section 1. Take Home and link to next section</vt:lpstr>
      <vt:lpstr>Stage 2 –Example 1. Multiplatform as a Phenomenon</vt:lpstr>
      <vt:lpstr>Multiplatform phenomenon of  Family Begging for Stars</vt:lpstr>
      <vt:lpstr>Multiplatform 3  Multiplatform References and Video</vt:lpstr>
      <vt:lpstr>Summary Take home and Link to next section</vt:lpstr>
      <vt:lpstr>Section 3 Shift Focus to Video Platforms and Danmu 1.   </vt:lpstr>
      <vt:lpstr>Firstly. Connecting the Analytic Thread  of One Star Ratings 1</vt:lpstr>
      <vt:lpstr>One Stars on Danmu</vt:lpstr>
      <vt:lpstr>2 Creative Video Content. Danmu Video</vt:lpstr>
      <vt:lpstr>PowerPoint Presentation</vt:lpstr>
      <vt:lpstr>Danmu 3 Obliteration of the Video</vt:lpstr>
      <vt:lpstr>PowerPoint Presentation</vt:lpstr>
      <vt:lpstr>Conclusion.  Take Home Point 1. Technology and Creative Resources Across Platforms</vt:lpstr>
      <vt:lpstr>Take Home Point 2. Chinese Social Media ecology is different and evolves.</vt:lpstr>
      <vt:lpstr>Take Home Point 3. Methodology</vt:lpstr>
      <vt:lpstr>Overall Impression Take Away. Chinese Social Media is Multimodal and  Carnivalesque </vt:lpstr>
      <vt:lpstr>Examples of Summary/Conclusions </vt:lpstr>
      <vt:lpstr>Chinese Social Media. Setting the Scene  </vt:lpstr>
      <vt:lpstr>Hidden in Plain Sight </vt:lpstr>
      <vt:lpstr>PowerPoint Presentation</vt:lpstr>
      <vt:lpstr>PowerPoint Presentation</vt:lpstr>
      <vt:lpstr>PowerPoint Presentation</vt:lpstr>
      <vt:lpstr>PowerPoint Presentation</vt:lpstr>
      <vt:lpstr>Building a Research Trajectory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Analysis </dc:title>
  <dc:creator>Richard Fitzgerald</dc:creator>
  <cp:lastModifiedBy>rfitzgerald</cp:lastModifiedBy>
  <cp:revision>38</cp:revision>
  <dcterms:created xsi:type="dcterms:W3CDTF">2020-11-09T00:35:39Z</dcterms:created>
  <dcterms:modified xsi:type="dcterms:W3CDTF">2023-03-06T04:03:25Z</dcterms:modified>
</cp:coreProperties>
</file>